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4" r:id="rId4"/>
    <p:sldId id="273" r:id="rId5"/>
    <p:sldId id="275" r:id="rId6"/>
    <p:sldId id="277" r:id="rId7"/>
    <p:sldId id="278" r:id="rId8"/>
    <p:sldId id="258" r:id="rId9"/>
    <p:sldId id="276" r:id="rId10"/>
    <p:sldId id="259" r:id="rId11"/>
    <p:sldId id="260" r:id="rId12"/>
    <p:sldId id="279" r:id="rId13"/>
    <p:sldId id="280" r:id="rId14"/>
    <p:sldId id="281" r:id="rId15"/>
    <p:sldId id="282" r:id="rId16"/>
    <p:sldId id="261" r:id="rId17"/>
    <p:sldId id="283" r:id="rId18"/>
    <p:sldId id="357" r:id="rId19"/>
    <p:sldId id="262" r:id="rId20"/>
    <p:sldId id="263" r:id="rId21"/>
    <p:sldId id="284" r:id="rId22"/>
    <p:sldId id="285" r:id="rId23"/>
    <p:sldId id="286" r:id="rId24"/>
    <p:sldId id="288" r:id="rId25"/>
    <p:sldId id="289" r:id="rId26"/>
    <p:sldId id="290" r:id="rId27"/>
    <p:sldId id="264" r:id="rId28"/>
    <p:sldId id="359" r:id="rId29"/>
    <p:sldId id="319" r:id="rId30"/>
    <p:sldId id="361" r:id="rId31"/>
    <p:sldId id="323" r:id="rId32"/>
    <p:sldId id="265" r:id="rId33"/>
    <p:sldId id="266" r:id="rId34"/>
    <p:sldId id="267" r:id="rId35"/>
    <p:sldId id="269" r:id="rId36"/>
    <p:sldId id="270" r:id="rId37"/>
    <p:sldId id="324" r:id="rId38"/>
    <p:sldId id="32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3EF-27B2-4354-AFC2-213FA82B46A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834E-A35E-49BE-937C-7870A858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3EF-27B2-4354-AFC2-213FA82B46A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834E-A35E-49BE-937C-7870A858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7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3EF-27B2-4354-AFC2-213FA82B46A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834E-A35E-49BE-937C-7870A858BE7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40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3EF-27B2-4354-AFC2-213FA82B46A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834E-A35E-49BE-937C-7870A858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07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3EF-27B2-4354-AFC2-213FA82B46A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834E-A35E-49BE-937C-7870A858BE7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020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3EF-27B2-4354-AFC2-213FA82B46A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834E-A35E-49BE-937C-7870A858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9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3EF-27B2-4354-AFC2-213FA82B46A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834E-A35E-49BE-937C-7870A858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8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3EF-27B2-4354-AFC2-213FA82B46A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834E-A35E-49BE-937C-7870A858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0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3EF-27B2-4354-AFC2-213FA82B46A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834E-A35E-49BE-937C-7870A858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3EF-27B2-4354-AFC2-213FA82B46A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834E-A35E-49BE-937C-7870A858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7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3EF-27B2-4354-AFC2-213FA82B46A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834E-A35E-49BE-937C-7870A858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6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3EF-27B2-4354-AFC2-213FA82B46A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834E-A35E-49BE-937C-7870A858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5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3EF-27B2-4354-AFC2-213FA82B46A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834E-A35E-49BE-937C-7870A858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8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3EF-27B2-4354-AFC2-213FA82B46A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834E-A35E-49BE-937C-7870A858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3EF-27B2-4354-AFC2-213FA82B46A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834E-A35E-49BE-937C-7870A858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1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3EF-27B2-4354-AFC2-213FA82B46A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834E-A35E-49BE-937C-7870A858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5E3EF-27B2-4354-AFC2-213FA82B46A6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AB834E-A35E-49BE-937C-7870A858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1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oc%20Lien\OneDrive\M&#225;y%20t&#237;nh\Li&#234;n%20So&#7841;n%20V1\GA%20B&#192;I%203\TNo%20ch&#225;y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8ABD9-F0B9-40EB-9D7C-0517E8E65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887117"/>
            <a:ext cx="7766936" cy="1646302"/>
          </a:xfrm>
        </p:spPr>
        <p:txBody>
          <a:bodyPr/>
          <a:lstStyle/>
          <a:p>
            <a:pPr algn="l"/>
            <a:r>
              <a:rPr lang="vi-VN" dirty="0">
                <a:solidFill>
                  <a:srgbClr val="FF0000"/>
                </a:solidFill>
              </a:rPr>
              <a:t>Tiết 4 + 5+6+7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C559C-CD80-4170-AF0B-831C6D78A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302" y="1881963"/>
            <a:ext cx="10898372" cy="4189228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QUY ĐỊNH AN TOÀN TRONG PHÒNG THỰC HÀNH. GIỚI THIỆU MỘT SỐ DỤNG CỤ ĐO – SỬ DỤNG KÍNH LÚP VÀ KÍNH HIỂN VI QUANG HỌC</a:t>
            </a:r>
            <a:endParaRPr lang="vi-VN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3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1D01-F1F6-467A-BE65-93605B12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72722" cy="1320800"/>
          </a:xfrm>
        </p:spPr>
        <p:txBody>
          <a:bodyPr/>
          <a:lstStyle/>
          <a:p>
            <a:r>
              <a:rPr lang="vi-VN" dirty="0">
                <a:solidFill>
                  <a:srgbClr val="C00000"/>
                </a:solidFill>
              </a:rPr>
              <a:t>2.Kí hiệu cảnh báo trong phòng thực hành: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7230E-58D1-4557-BDAC-8D038FF5D7CC}"/>
              </a:ext>
            </a:extLst>
          </p:cNvPr>
          <p:cNvSpPr txBox="1"/>
          <p:nvPr/>
        </p:nvSpPr>
        <p:spPr>
          <a:xfrm>
            <a:off x="1065229" y="2516957"/>
            <a:ext cx="7777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-Các em quan sát </a:t>
            </a:r>
            <a:r>
              <a:rPr lang="vi-VN" sz="4000" dirty="0">
                <a:solidFill>
                  <a:srgbClr val="FF0000"/>
                </a:solidFill>
              </a:rPr>
              <a:t>hình 3.2 </a:t>
            </a:r>
            <a:r>
              <a:rPr lang="vi-VN" sz="4000" dirty="0"/>
              <a:t>tìm hiểu </a:t>
            </a:r>
            <a:r>
              <a:rPr lang="vi-VN" sz="4000" dirty="0">
                <a:solidFill>
                  <a:srgbClr val="7030A0"/>
                </a:solidFill>
              </a:rPr>
              <a:t>tên biển báo </a:t>
            </a:r>
            <a:r>
              <a:rPr lang="vi-VN" sz="4000" dirty="0"/>
              <a:t>và </a:t>
            </a:r>
            <a:r>
              <a:rPr lang="vi-VN" sz="4000" dirty="0">
                <a:solidFill>
                  <a:srgbClr val="7030A0"/>
                </a:solidFill>
              </a:rPr>
              <a:t>ý nghĩa </a:t>
            </a:r>
            <a:r>
              <a:rPr lang="vi-VN" sz="4000" dirty="0"/>
              <a:t>của các biển báo sau: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23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F259E0-68CC-4001-A3B1-94573D193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4" y="158750"/>
            <a:ext cx="11057861" cy="6572250"/>
          </a:xfrm>
        </p:spPr>
      </p:pic>
    </p:spTree>
    <p:extLst>
      <p:ext uri="{BB962C8B-B14F-4D97-AF65-F5344CB8AC3E}">
        <p14:creationId xmlns:p14="http://schemas.microsoft.com/office/powerpoint/2010/main" val="404646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AD941E-2F0C-48B5-8330-6C1AC2923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704850"/>
            <a:ext cx="9465597" cy="5685317"/>
          </a:xfrm>
        </p:spPr>
      </p:pic>
      <p:pic>
        <p:nvPicPr>
          <p:cNvPr id="3083" name="Picture 36">
            <a:extLst>
              <a:ext uri="{FF2B5EF4-FFF2-40B4-BE49-F238E27FC236}">
                <a16:creationId xmlns:a16="http://schemas.microsoft.com/office/drawing/2014/main" id="{91AEB966-1675-4072-BBCD-D1B1C8824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37">
            <a:extLst>
              <a:ext uri="{FF2B5EF4-FFF2-40B4-BE49-F238E27FC236}">
                <a16:creationId xmlns:a16="http://schemas.microsoft.com/office/drawing/2014/main" id="{3EFC491E-D211-4719-A062-9338A2B13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2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38">
            <a:extLst>
              <a:ext uri="{FF2B5EF4-FFF2-40B4-BE49-F238E27FC236}">
                <a16:creationId xmlns:a16="http://schemas.microsoft.com/office/drawing/2014/main" id="{1E563DBB-A20F-41D2-983B-F2DE52CFD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39">
            <a:extLst>
              <a:ext uri="{FF2B5EF4-FFF2-40B4-BE49-F238E27FC236}">
                <a16:creationId xmlns:a16="http://schemas.microsoft.com/office/drawing/2014/main" id="{0FB6C19D-3335-4605-889D-DC984B86D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40">
            <a:extLst>
              <a:ext uri="{FF2B5EF4-FFF2-40B4-BE49-F238E27FC236}">
                <a16:creationId xmlns:a16="http://schemas.microsoft.com/office/drawing/2014/main" id="{5AA86080-A5C8-4DBA-83F1-87E7C19F1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41">
            <a:extLst>
              <a:ext uri="{FF2B5EF4-FFF2-40B4-BE49-F238E27FC236}">
                <a16:creationId xmlns:a16="http://schemas.microsoft.com/office/drawing/2014/main" id="{BEDEBBE6-EF52-4D70-8951-33F9B3983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42">
            <a:extLst>
              <a:ext uri="{FF2B5EF4-FFF2-40B4-BE49-F238E27FC236}">
                <a16:creationId xmlns:a16="http://schemas.microsoft.com/office/drawing/2014/main" id="{97A6675C-82D7-4764-BE45-3DC89013D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6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3">
            <a:extLst>
              <a:ext uri="{FF2B5EF4-FFF2-40B4-BE49-F238E27FC236}">
                <a16:creationId xmlns:a16="http://schemas.microsoft.com/office/drawing/2014/main" id="{00DC3D0E-E086-49CB-86ED-C65E65B3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44">
            <a:extLst>
              <a:ext uri="{FF2B5EF4-FFF2-40B4-BE49-F238E27FC236}">
                <a16:creationId xmlns:a16="http://schemas.microsoft.com/office/drawing/2014/main" id="{B81695B2-524E-461A-B64C-840804EEC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45">
            <a:extLst>
              <a:ext uri="{FF2B5EF4-FFF2-40B4-BE49-F238E27FC236}">
                <a16:creationId xmlns:a16="http://schemas.microsoft.com/office/drawing/2014/main" id="{1E4FF395-1AED-4138-8B4C-D7DE20BEB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58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46">
            <a:extLst>
              <a:ext uri="{FF2B5EF4-FFF2-40B4-BE49-F238E27FC236}">
                <a16:creationId xmlns:a16="http://schemas.microsoft.com/office/drawing/2014/main" id="{D4DA5EE5-D41B-436C-9B10-C999AE4F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7FA3C2-C86C-4EF1-B929-BFC5E661E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4" y="212724"/>
            <a:ext cx="7591646" cy="6453889"/>
          </a:xfrm>
        </p:spPr>
      </p:pic>
    </p:spTree>
    <p:extLst>
      <p:ext uri="{BB962C8B-B14F-4D97-AF65-F5344CB8AC3E}">
        <p14:creationId xmlns:p14="http://schemas.microsoft.com/office/powerpoint/2010/main" val="129811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201267-8EE5-42CB-A977-08F737932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67" y="138223"/>
            <a:ext cx="8697433" cy="6496493"/>
          </a:xfrm>
        </p:spPr>
      </p:pic>
    </p:spTree>
    <p:extLst>
      <p:ext uri="{BB962C8B-B14F-4D97-AF65-F5344CB8AC3E}">
        <p14:creationId xmlns:p14="http://schemas.microsoft.com/office/powerpoint/2010/main" val="212483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7A18D0-A8EE-40AB-9168-D695E63CB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95" y="202018"/>
            <a:ext cx="9133368" cy="6655981"/>
          </a:xfrm>
        </p:spPr>
      </p:pic>
    </p:spTree>
    <p:extLst>
      <p:ext uri="{BB962C8B-B14F-4D97-AF65-F5344CB8AC3E}">
        <p14:creationId xmlns:p14="http://schemas.microsoft.com/office/powerpoint/2010/main" val="61439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FA1D6-A275-436D-B8A9-07B81A5B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1" y="659219"/>
            <a:ext cx="10962166" cy="5382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4400" dirty="0">
                <a:solidFill>
                  <a:srgbClr val="C00000"/>
                </a:solidFill>
              </a:rPr>
              <a:t>2.Kí hiệu cảnh báo trong phòng thực hành:</a:t>
            </a:r>
            <a:endParaRPr lang="vi-VN" sz="4400" dirty="0"/>
          </a:p>
          <a:p>
            <a:pPr marL="0" indent="0">
              <a:buNone/>
            </a:pPr>
            <a:r>
              <a:rPr lang="vi-VN" sz="4400" dirty="0"/>
              <a:t>-Cảnh báo cấm</a:t>
            </a:r>
            <a:r>
              <a:rPr lang="en-US" sz="4400" dirty="0"/>
              <a:t>.</a:t>
            </a:r>
            <a:endParaRPr lang="vi-VN" sz="4400" dirty="0"/>
          </a:p>
          <a:p>
            <a:pPr marL="0" indent="0">
              <a:buNone/>
            </a:pPr>
            <a:r>
              <a:rPr lang="vi-VN" sz="4400" dirty="0"/>
              <a:t>-Cảnh báo khu vực nguy hiểm</a:t>
            </a:r>
            <a:r>
              <a:rPr lang="en-US" sz="4400" dirty="0"/>
              <a:t>.</a:t>
            </a:r>
            <a:endParaRPr lang="vi-VN" sz="4400" dirty="0"/>
          </a:p>
          <a:p>
            <a:pPr marL="0" indent="0">
              <a:buNone/>
            </a:pPr>
            <a:r>
              <a:rPr lang="vi-VN" sz="4400" dirty="0"/>
              <a:t>-Cảnh báo nguy hại.</a:t>
            </a:r>
          </a:p>
          <a:p>
            <a:pPr marL="0" indent="0">
              <a:buNone/>
            </a:pPr>
            <a:r>
              <a:rPr lang="vi-VN" sz="4400" dirty="0"/>
              <a:t>-Cảnh báo chỉ dẫn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90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E035-9DE1-4B90-8F96-DC0901DC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0614"/>
          </a:xfrm>
        </p:spPr>
        <p:txBody>
          <a:bodyPr>
            <a:normAutofit fontScale="90000"/>
          </a:bodyPr>
          <a:lstStyle/>
          <a:p>
            <a:r>
              <a:rPr lang="vi-VN" sz="3600" dirty="0">
                <a:solidFill>
                  <a:srgbClr val="C00000"/>
                </a:solidFill>
              </a:rPr>
              <a:t>2.Kí hiệu cảnh báo trong phòng thực hành:</a:t>
            </a:r>
            <a:r>
              <a:rPr lang="vi-VN" sz="3600" dirty="0"/>
              <a:t/>
            </a:r>
            <a:br>
              <a:rPr lang="vi-VN" sz="3600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87DA66-4524-4513-979D-13E3B5B09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" y="1329071"/>
            <a:ext cx="11291777" cy="5433236"/>
          </a:xfrm>
        </p:spPr>
      </p:pic>
    </p:spTree>
    <p:extLst>
      <p:ext uri="{BB962C8B-B14F-4D97-AF65-F5344CB8AC3E}">
        <p14:creationId xmlns:p14="http://schemas.microsoft.com/office/powerpoint/2010/main" val="36439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CD844A6-A80F-421A-8126-8144622AC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>
                <a:solidFill>
                  <a:srgbClr val="FFFF00"/>
                </a:solidFill>
              </a:rPr>
              <a:t>Vận dụng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77318-DC1B-46A7-865D-034029F4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D85DAA-B3FD-404B-B6BA-FFAB36CE69A3}"/>
              </a:ext>
            </a:extLst>
          </p:cNvPr>
          <p:cNvSpPr/>
          <p:nvPr/>
        </p:nvSpPr>
        <p:spPr>
          <a:xfrm>
            <a:off x="6311901" y="3213100"/>
            <a:ext cx="288925" cy="33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E20909EE-5FB6-46C1-B47C-8AA207F56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449388"/>
            <a:ext cx="7402513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9888666-F904-44D6-8F11-67EBE8A37357}"/>
              </a:ext>
            </a:extLst>
          </p:cNvPr>
          <p:cNvSpPr/>
          <p:nvPr/>
        </p:nvSpPr>
        <p:spPr>
          <a:xfrm>
            <a:off x="5732464" y="3644900"/>
            <a:ext cx="287337" cy="3317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ACCB1-D0F5-4ACC-8415-055C7462B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C00000"/>
                </a:solidFill>
              </a:rPr>
              <a:t>3.Giới thiệu một số dụng cụ đo: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4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91D50-04D7-4E4E-A7FC-20E1F4BF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609599"/>
            <a:ext cx="7804298" cy="2452577"/>
          </a:xfrm>
        </p:spPr>
        <p:txBody>
          <a:bodyPr>
            <a:normAutofit/>
          </a:bodyPr>
          <a:lstStyle/>
          <a:p>
            <a:pPr algn="ctr"/>
            <a:r>
              <a:rPr lang="vi-VN" sz="4800" dirty="0">
                <a:solidFill>
                  <a:srgbClr val="FF0000"/>
                </a:solidFill>
              </a:rPr>
              <a:t>1. Quy định an toàn khi học                         trong phòng thực hành: 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1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AC0879-AD86-4084-8E82-4BD8D9D76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6" y="1"/>
            <a:ext cx="7442790" cy="675167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AF516C-07B6-49DD-9C03-C9C2E188E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2" y="0"/>
            <a:ext cx="3859618" cy="64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F5F4C5-EF19-44F9-A067-D667199E8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6" y="212651"/>
            <a:ext cx="9420445" cy="6166883"/>
          </a:xfrm>
        </p:spPr>
      </p:pic>
    </p:spTree>
    <p:extLst>
      <p:ext uri="{BB962C8B-B14F-4D97-AF65-F5344CB8AC3E}">
        <p14:creationId xmlns:p14="http://schemas.microsoft.com/office/powerpoint/2010/main" val="331732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BB89D0-15A2-496E-92CC-D6F651EB0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3" y="340242"/>
            <a:ext cx="9186529" cy="5701783"/>
          </a:xfrm>
        </p:spPr>
      </p:pic>
    </p:spTree>
    <p:extLst>
      <p:ext uri="{BB962C8B-B14F-4D97-AF65-F5344CB8AC3E}">
        <p14:creationId xmlns:p14="http://schemas.microsoft.com/office/powerpoint/2010/main" val="364312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179E7-D4F3-4BE6-9D9E-6363B94B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8856"/>
            <a:ext cx="8596668" cy="1180214"/>
          </a:xfrm>
        </p:spPr>
        <p:txBody>
          <a:bodyPr>
            <a:normAutofit fontScale="90000"/>
          </a:bodyPr>
          <a:lstStyle/>
          <a:p>
            <a:r>
              <a:rPr lang="vi-VN" dirty="0"/>
              <a:t>-Trình bày cách sử dụng cốc chia độ để đo thể tích chất lỏng: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>
            <a:extLst>
              <a:ext uri="{FF2B5EF4-FFF2-40B4-BE49-F238E27FC236}">
                <a16:creationId xmlns:a16="http://schemas.microsoft.com/office/drawing/2014/main" id="{D98E7044-804C-49EC-8610-F82692167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grpSp>
        <p:nvGrpSpPr>
          <p:cNvPr id="37891" name="Group 46">
            <a:extLst>
              <a:ext uri="{FF2B5EF4-FFF2-40B4-BE49-F238E27FC236}">
                <a16:creationId xmlns:a16="http://schemas.microsoft.com/office/drawing/2014/main" id="{B5C30023-7555-4CC2-8E44-9A3306A267AB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905000"/>
            <a:ext cx="6470650" cy="685800"/>
            <a:chOff x="1296" y="1824"/>
            <a:chExt cx="2976" cy="432"/>
          </a:xfrm>
        </p:grpSpPr>
        <p:sp>
          <p:nvSpPr>
            <p:cNvPr id="88111" name="AutoShape 47">
              <a:extLst>
                <a:ext uri="{FF2B5EF4-FFF2-40B4-BE49-F238E27FC236}">
                  <a16:creationId xmlns:a16="http://schemas.microsoft.com/office/drawing/2014/main" id="{E6DC82C1-854A-4BEE-8CFC-FA31E5D41A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/>
            </a:p>
          </p:txBody>
        </p:sp>
        <p:sp>
          <p:nvSpPr>
            <p:cNvPr id="37917" name="AutoShape 48">
              <a:extLst>
                <a:ext uri="{FF2B5EF4-FFF2-40B4-BE49-F238E27FC236}">
                  <a16:creationId xmlns:a16="http://schemas.microsoft.com/office/drawing/2014/main" id="{DED41B1C-42C3-41EB-9B1C-F624438A8E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 b="0">
                <a:latin typeface="Arial" panose="020B0604020202020204" pitchFamily="34" charset="0"/>
              </a:endParaRPr>
            </a:p>
          </p:txBody>
        </p:sp>
        <p:sp>
          <p:nvSpPr>
            <p:cNvPr id="37918" name="Text Box 49">
              <a:extLst>
                <a:ext uri="{FF2B5EF4-FFF2-40B4-BE49-F238E27FC236}">
                  <a16:creationId xmlns:a16="http://schemas.microsoft.com/office/drawing/2014/main" id="{02DEA309-E6E2-4D4C-81A2-A1EC172A7AB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n-US" altLang="en-US" sz="1600"/>
                <a:t>Ước lượng thể tích chất lỏng cần đo</a:t>
              </a:r>
            </a:p>
          </p:txBody>
        </p:sp>
        <p:sp>
          <p:nvSpPr>
            <p:cNvPr id="37919" name="Text Box 50">
              <a:extLst>
                <a:ext uri="{FF2B5EF4-FFF2-40B4-BE49-F238E27FC236}">
                  <a16:creationId xmlns:a16="http://schemas.microsoft.com/office/drawing/2014/main" id="{9BC1C6E5-FE5E-4EF0-9223-F47C8A0DA94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5" y="1886"/>
              <a:ext cx="13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7892" name="Group 51">
            <a:extLst>
              <a:ext uri="{FF2B5EF4-FFF2-40B4-BE49-F238E27FC236}">
                <a16:creationId xmlns:a16="http://schemas.microsoft.com/office/drawing/2014/main" id="{71F0670F-5EA7-4B81-AA15-ACF8E4587F0C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743199"/>
            <a:ext cx="6470650" cy="758825"/>
            <a:chOff x="1296" y="1824"/>
            <a:chExt cx="2976" cy="478"/>
          </a:xfrm>
        </p:grpSpPr>
        <p:sp>
          <p:nvSpPr>
            <p:cNvPr id="88116" name="AutoShape 52">
              <a:extLst>
                <a:ext uri="{FF2B5EF4-FFF2-40B4-BE49-F238E27FC236}">
                  <a16:creationId xmlns:a16="http://schemas.microsoft.com/office/drawing/2014/main" id="{A1DD4C43-C10C-4198-93E4-A2527FFD15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38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/>
            </a:p>
          </p:txBody>
        </p:sp>
        <p:sp>
          <p:nvSpPr>
            <p:cNvPr id="37913" name="AutoShape 53">
              <a:extLst>
                <a:ext uri="{FF2B5EF4-FFF2-40B4-BE49-F238E27FC236}">
                  <a16:creationId xmlns:a16="http://schemas.microsoft.com/office/drawing/2014/main" id="{94D578F2-472A-435A-972C-2E8089F726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 b="0">
                <a:latin typeface="Arial" panose="020B0604020202020204" pitchFamily="34" charset="0"/>
              </a:endParaRPr>
            </a:p>
          </p:txBody>
        </p:sp>
        <p:sp>
          <p:nvSpPr>
            <p:cNvPr id="37914" name="Text Box 54">
              <a:extLst>
                <a:ext uri="{FF2B5EF4-FFF2-40B4-BE49-F238E27FC236}">
                  <a16:creationId xmlns:a16="http://schemas.microsoft.com/office/drawing/2014/main" id="{AEC211CF-320E-4C65-BA64-A1D74D9CF4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51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en-US" altLang="en-US" sz="1600" dirty="0" err="1"/>
                <a:t>Chọn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cốc</a:t>
              </a:r>
              <a:r>
                <a:rPr lang="en-US" altLang="en-US" sz="1600" dirty="0"/>
                <a:t> chia </a:t>
              </a:r>
              <a:r>
                <a:rPr lang="en-US" altLang="en-US" sz="1600" dirty="0" err="1"/>
                <a:t>độ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thích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hợp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với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thể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tích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cần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đo</a:t>
              </a:r>
              <a:endParaRPr lang="en-US" altLang="en-US" sz="1600" dirty="0"/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15" name="Text Box 55">
              <a:extLst>
                <a:ext uri="{FF2B5EF4-FFF2-40B4-BE49-F238E27FC236}">
                  <a16:creationId xmlns:a16="http://schemas.microsoft.com/office/drawing/2014/main" id="{70EE31A1-8A7D-4CC7-A691-F06529C9EC4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5" y="1886"/>
              <a:ext cx="13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7893" name="Group 56">
            <a:extLst>
              <a:ext uri="{FF2B5EF4-FFF2-40B4-BE49-F238E27FC236}">
                <a16:creationId xmlns:a16="http://schemas.microsoft.com/office/drawing/2014/main" id="{311D858A-9876-44A5-8C21-8AE6C25E17F0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581400"/>
            <a:ext cx="6470650" cy="758825"/>
            <a:chOff x="1296" y="1824"/>
            <a:chExt cx="2976" cy="478"/>
          </a:xfrm>
        </p:grpSpPr>
        <p:sp>
          <p:nvSpPr>
            <p:cNvPr id="88121" name="AutoShape 57">
              <a:extLst>
                <a:ext uri="{FF2B5EF4-FFF2-40B4-BE49-F238E27FC236}">
                  <a16:creationId xmlns:a16="http://schemas.microsoft.com/office/drawing/2014/main" id="{A85BC17C-4DEB-4FBC-902C-6906403563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39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/>
            </a:p>
          </p:txBody>
        </p:sp>
        <p:sp>
          <p:nvSpPr>
            <p:cNvPr id="37909" name="AutoShape 58">
              <a:extLst>
                <a:ext uri="{FF2B5EF4-FFF2-40B4-BE49-F238E27FC236}">
                  <a16:creationId xmlns:a16="http://schemas.microsoft.com/office/drawing/2014/main" id="{D9CD5C13-F9E7-4941-A189-7F3DE105E0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 b="0">
                <a:latin typeface="Arial" panose="020B0604020202020204" pitchFamily="34" charset="0"/>
              </a:endParaRPr>
            </a:p>
          </p:txBody>
        </p:sp>
        <p:sp>
          <p:nvSpPr>
            <p:cNvPr id="37910" name="Text Box 59">
              <a:extLst>
                <a:ext uri="{FF2B5EF4-FFF2-40B4-BE49-F238E27FC236}">
                  <a16:creationId xmlns:a16="http://schemas.microsoft.com/office/drawing/2014/main" id="{E8939339-8FA1-40CF-A58E-F2BB0E309D0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42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/>
                <a:t>Đặt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cốc</a:t>
              </a:r>
              <a:r>
                <a:rPr lang="en-US" altLang="en-US" sz="1600" dirty="0"/>
                <a:t> chia </a:t>
              </a:r>
              <a:r>
                <a:rPr lang="en-US" altLang="en-US" sz="1600" dirty="0" err="1"/>
                <a:t>độ</a:t>
              </a:r>
              <a:r>
                <a:rPr lang="en-US" altLang="en-US" sz="1600" dirty="0"/>
                <a:t>  </a:t>
              </a:r>
              <a:r>
                <a:rPr lang="en-US" altLang="en-US" sz="1600" dirty="0" err="1"/>
                <a:t>thẳng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đứng</a:t>
              </a:r>
              <a:r>
                <a:rPr lang="en-US" altLang="en-US" sz="1600" dirty="0"/>
                <a:t>, </a:t>
              </a:r>
              <a:r>
                <a:rPr lang="en-US" altLang="en-US" sz="1600" dirty="0" err="1"/>
                <a:t>cho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chất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lỏng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vào</a:t>
              </a:r>
              <a:r>
                <a:rPr lang="en-US" altLang="en-US" sz="1600" dirty="0"/>
                <a:t> </a:t>
              </a:r>
              <a:r>
                <a:rPr lang="vi-VN" altLang="en-US" sz="1600" dirty="0"/>
                <a:t>cốc.</a:t>
              </a:r>
              <a:r>
                <a:rPr lang="en-US" altLang="en-US" sz="1600" dirty="0"/>
                <a:t> </a:t>
              </a:r>
              <a:endPara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11" name="Text Box 60">
              <a:extLst>
                <a:ext uri="{FF2B5EF4-FFF2-40B4-BE49-F238E27FC236}">
                  <a16:creationId xmlns:a16="http://schemas.microsoft.com/office/drawing/2014/main" id="{CFD2E096-17D6-4832-8EF8-A51642D5A9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5" y="1886"/>
              <a:ext cx="13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7894" name="Group 61">
            <a:extLst>
              <a:ext uri="{FF2B5EF4-FFF2-40B4-BE49-F238E27FC236}">
                <a16:creationId xmlns:a16="http://schemas.microsoft.com/office/drawing/2014/main" id="{12569489-DB5B-4F2B-874A-43969AB2B320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495800"/>
            <a:ext cx="6470650" cy="1004888"/>
            <a:chOff x="1296" y="1824"/>
            <a:chExt cx="2976" cy="633"/>
          </a:xfrm>
        </p:grpSpPr>
        <p:sp>
          <p:nvSpPr>
            <p:cNvPr id="88126" name="AutoShape 62">
              <a:extLst>
                <a:ext uri="{FF2B5EF4-FFF2-40B4-BE49-F238E27FC236}">
                  <a16:creationId xmlns:a16="http://schemas.microsoft.com/office/drawing/2014/main" id="{8805786D-34FA-4748-8C8E-9723AB727B5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36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/>
            </a:p>
          </p:txBody>
        </p:sp>
        <p:sp>
          <p:nvSpPr>
            <p:cNvPr id="37905" name="AutoShape 63">
              <a:extLst>
                <a:ext uri="{FF2B5EF4-FFF2-40B4-BE49-F238E27FC236}">
                  <a16:creationId xmlns:a16="http://schemas.microsoft.com/office/drawing/2014/main" id="{BDDB3349-8674-4E6C-B13F-B3988B3F76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 b="0">
                <a:latin typeface="Arial" panose="020B0604020202020204" pitchFamily="34" charset="0"/>
              </a:endParaRPr>
            </a:p>
          </p:txBody>
        </p:sp>
        <p:sp>
          <p:nvSpPr>
            <p:cNvPr id="37906" name="Text Box 64">
              <a:extLst>
                <a:ext uri="{FF2B5EF4-FFF2-40B4-BE49-F238E27FC236}">
                  <a16:creationId xmlns:a16="http://schemas.microsoft.com/office/drawing/2014/main" id="{84DE53E6-2464-4F85-967D-DDAC855687F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en-US" altLang="en-US" sz="1600" dirty="0"/>
                <a:t> </a:t>
              </a:r>
              <a:r>
                <a:rPr lang="en-US" altLang="en-US" sz="1600" dirty="0" err="1"/>
                <a:t>Đặt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mắt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nhìn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ngang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với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độ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cao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mức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chất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lỏng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trong</a:t>
              </a:r>
              <a:r>
                <a:rPr lang="en-US" altLang="en-US" sz="1600" dirty="0"/>
                <a:t> </a:t>
              </a:r>
              <a:r>
                <a:rPr lang="vi-VN" altLang="en-US" sz="1600" dirty="0"/>
                <a:t>cốc.</a:t>
              </a:r>
              <a:endParaRPr lang="en-US" altLang="en-US" sz="1600" dirty="0"/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07" name="Text Box 65">
              <a:extLst>
                <a:ext uri="{FF2B5EF4-FFF2-40B4-BE49-F238E27FC236}">
                  <a16:creationId xmlns:a16="http://schemas.microsoft.com/office/drawing/2014/main" id="{C86433C5-D775-4B06-AA77-70F3A89B5EF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5" y="1886"/>
              <a:ext cx="13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0">
                  <a:solidFill>
                    <a:schemeClr val="bg1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7895" name="Rectangle 2">
            <a:extLst>
              <a:ext uri="{FF2B5EF4-FFF2-40B4-BE49-F238E27FC236}">
                <a16:creationId xmlns:a16="http://schemas.microsoft.com/office/drawing/2014/main" id="{431FCDBA-4500-4E00-897A-A77DEBF1075E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566989" y="914401"/>
            <a:ext cx="782002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3. GIỚI THIỆU MỘT SỐ DỤNG CỤ ĐO</a:t>
            </a:r>
            <a:endParaRPr lang="en-US" altLang="en-US" sz="2000" b="0">
              <a:solidFill>
                <a:schemeClr val="bg1"/>
              </a:solidFill>
            </a:endParaRPr>
          </a:p>
        </p:txBody>
      </p:sp>
      <p:sp>
        <p:nvSpPr>
          <p:cNvPr id="37896" name="Rectangle 2">
            <a:extLst>
              <a:ext uri="{FF2B5EF4-FFF2-40B4-BE49-F238E27FC236}">
                <a16:creationId xmlns:a16="http://schemas.microsoft.com/office/drawing/2014/main" id="{B4B19054-AF45-458A-850F-4CADBA94E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2851" y="327026"/>
            <a:ext cx="7820025" cy="563563"/>
          </a:xfrm>
        </p:spPr>
        <p:txBody>
          <a:bodyPr/>
          <a:lstStyle/>
          <a:p>
            <a:pPr eaLnBrk="1" hangingPunct="1"/>
            <a:r>
              <a:rPr lang="en-US" altLang="en-US" sz="2000" b="1" dirty="0"/>
              <a:t>3. GIỚI THIỆU MỘT SỐ DỤNG CỤ ĐO</a:t>
            </a:r>
            <a:endParaRPr lang="en-US" altLang="en-US" sz="2000" dirty="0"/>
          </a:p>
        </p:txBody>
      </p:sp>
      <p:grpSp>
        <p:nvGrpSpPr>
          <p:cNvPr id="37897" name="Group 61">
            <a:extLst>
              <a:ext uri="{FF2B5EF4-FFF2-40B4-BE49-F238E27FC236}">
                <a16:creationId xmlns:a16="http://schemas.microsoft.com/office/drawing/2014/main" id="{02F27514-B6AD-49EA-89FA-0AA8D2902E44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399090"/>
            <a:ext cx="6470650" cy="885825"/>
            <a:chOff x="1296" y="1824"/>
            <a:chExt cx="2976" cy="558"/>
          </a:xfrm>
        </p:grpSpPr>
        <p:sp>
          <p:nvSpPr>
            <p:cNvPr id="28" name="AutoShape 62">
              <a:extLst>
                <a:ext uri="{FF2B5EF4-FFF2-40B4-BE49-F238E27FC236}">
                  <a16:creationId xmlns:a16="http://schemas.microsoft.com/office/drawing/2014/main" id="{F3A11B74-CF7B-4B65-9655-4B910E818B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48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/>
            </a:p>
          </p:txBody>
        </p:sp>
        <p:sp>
          <p:nvSpPr>
            <p:cNvPr id="37901" name="AutoShape 63">
              <a:extLst>
                <a:ext uri="{FF2B5EF4-FFF2-40B4-BE49-F238E27FC236}">
                  <a16:creationId xmlns:a16="http://schemas.microsoft.com/office/drawing/2014/main" id="{AE755968-FA45-4207-B394-3DF615F6F2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 b="0">
                <a:latin typeface="Arial" panose="020B0604020202020204" pitchFamily="34" charset="0"/>
              </a:endParaRPr>
            </a:p>
          </p:txBody>
        </p:sp>
        <p:sp>
          <p:nvSpPr>
            <p:cNvPr id="37902" name="Text Box 64">
              <a:extLst>
                <a:ext uri="{FF2B5EF4-FFF2-40B4-BE49-F238E27FC236}">
                  <a16:creationId xmlns:a16="http://schemas.microsoft.com/office/drawing/2014/main" id="{D5FA6ED6-C333-4A1F-B81C-61F5A45C5A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en-US" altLang="en-US" sz="1600" dirty="0" err="1"/>
                <a:t>Đọc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và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ghi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kết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quả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đo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theo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vạch</a:t>
              </a:r>
              <a:r>
                <a:rPr lang="en-US" altLang="en-US" sz="1600" dirty="0"/>
                <a:t> chia </a:t>
              </a:r>
              <a:r>
                <a:rPr lang="en-US" altLang="en-US" sz="1600" dirty="0" err="1"/>
                <a:t>gần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nhất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với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mức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chất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lỏng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trong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cốc</a:t>
              </a:r>
              <a:r>
                <a:rPr lang="vi-VN" altLang="en-US" sz="1600" dirty="0"/>
                <a:t> chia độ.</a:t>
              </a:r>
              <a:endParaRPr lang="en-US" altLang="en-US" sz="1600" dirty="0"/>
            </a:p>
          </p:txBody>
        </p:sp>
        <p:sp>
          <p:nvSpPr>
            <p:cNvPr id="37903" name="Text Box 65">
              <a:extLst>
                <a:ext uri="{FF2B5EF4-FFF2-40B4-BE49-F238E27FC236}">
                  <a16:creationId xmlns:a16="http://schemas.microsoft.com/office/drawing/2014/main" id="{F5972E6F-367E-402F-8B25-9F6E190D61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5" y="1886"/>
              <a:ext cx="13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0">
                  <a:solidFill>
                    <a:schemeClr val="bg1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7898" name="Rectangle 2">
            <a:extLst>
              <a:ext uri="{FF2B5EF4-FFF2-40B4-BE49-F238E27FC236}">
                <a16:creationId xmlns:a16="http://schemas.microsoft.com/office/drawing/2014/main" id="{96395704-3300-4EC4-A850-9954C6B3D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1150938"/>
            <a:ext cx="77771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Cách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sử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dụng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cốc</a:t>
            </a:r>
            <a:r>
              <a:rPr lang="en-US" altLang="en-US" sz="2400" dirty="0">
                <a:latin typeface="Arial" panose="020B0604020202020204" pitchFamily="34" charset="0"/>
              </a:rPr>
              <a:t> chia </a:t>
            </a:r>
            <a:r>
              <a:rPr lang="en-US" altLang="en-US" sz="2400" dirty="0" err="1">
                <a:latin typeface="Arial" panose="020B0604020202020204" pitchFamily="34" charset="0"/>
              </a:rPr>
              <a:t>độ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để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thể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tích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chất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lỏng</a:t>
            </a:r>
            <a:r>
              <a:rPr lang="en-US" altLang="en-US" sz="2400" dirty="0">
                <a:latin typeface="Arial" panose="020B0604020202020204" pitchFamily="34" charset="0"/>
              </a:rPr>
              <a:t>. TH: </a:t>
            </a:r>
            <a:r>
              <a:rPr lang="en-US" altLang="en-US" sz="2400" dirty="0" err="1">
                <a:latin typeface="Arial" panose="020B0604020202020204" pitchFamily="34" charset="0"/>
              </a:rPr>
              <a:t>Gồm</a:t>
            </a:r>
            <a:r>
              <a:rPr lang="en-US" altLang="en-US" sz="2400" dirty="0">
                <a:latin typeface="Arial" panose="020B0604020202020204" pitchFamily="34" charset="0"/>
              </a:rPr>
              <a:t> 5 </a:t>
            </a:r>
            <a:r>
              <a:rPr lang="en-US" altLang="en-US" sz="2400" dirty="0" err="1">
                <a:latin typeface="Arial" panose="020B0604020202020204" pitchFamily="34" charset="0"/>
              </a:rPr>
              <a:t>bước</a:t>
            </a:r>
            <a:r>
              <a:rPr lang="en-US" altLang="en-US" sz="2400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37899" name="Picture 3">
            <a:extLst>
              <a:ext uri="{FF2B5EF4-FFF2-40B4-BE49-F238E27FC236}">
                <a16:creationId xmlns:a16="http://schemas.microsoft.com/office/drawing/2014/main" id="{36C76B56-BE3F-4660-ADC2-8218D9497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9" y="2590800"/>
            <a:ext cx="2668771" cy="280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09625B-669B-4D75-BE73-CD975103A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0" y="170121"/>
            <a:ext cx="10281683" cy="5176854"/>
          </a:xfrm>
        </p:spPr>
      </p:pic>
    </p:spTree>
    <p:extLst>
      <p:ext uri="{BB962C8B-B14F-4D97-AF65-F5344CB8AC3E}">
        <p14:creationId xmlns:p14="http://schemas.microsoft.com/office/powerpoint/2010/main" val="22940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50AD52-7A76-4E0C-BA6D-D531585B8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8" y="680484"/>
            <a:ext cx="9952074" cy="5361541"/>
          </a:xfrm>
        </p:spPr>
      </p:pic>
    </p:spTree>
    <p:extLst>
      <p:ext uri="{BB962C8B-B14F-4D97-AF65-F5344CB8AC3E}">
        <p14:creationId xmlns:p14="http://schemas.microsoft.com/office/powerpoint/2010/main" val="3204772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C98E-8C6B-467B-82DA-85640E5D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400" dirty="0">
                <a:solidFill>
                  <a:srgbClr val="C00000"/>
                </a:solidFill>
              </a:rPr>
              <a:t>3.Giới thiệu một số dụng cụ đo: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9A6A5-ABD1-4F0D-B42F-9F13A58C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5005"/>
            <a:ext cx="9806368" cy="4276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4800" dirty="0"/>
              <a:t>- Đo khối lượng : cân, lực kế.</a:t>
            </a:r>
          </a:p>
          <a:p>
            <a:pPr marL="0" indent="0">
              <a:buNone/>
            </a:pPr>
            <a:r>
              <a:rPr lang="vi-VN" sz="4800" dirty="0"/>
              <a:t>- Đo nhiệt độ : nhiệt kế.</a:t>
            </a:r>
          </a:p>
          <a:p>
            <a:pPr marL="0" indent="0">
              <a:buNone/>
            </a:pPr>
            <a:r>
              <a:rPr lang="vi-VN" sz="4800" dirty="0"/>
              <a:t>- Đo thể tích: cốc chia độ, pipette</a:t>
            </a:r>
          </a:p>
          <a:p>
            <a:pPr marL="0" indent="0">
              <a:buNone/>
            </a:pPr>
            <a:r>
              <a:rPr lang="vi-VN" sz="4800" dirty="0"/>
              <a:t>- Đo kích thước: thước.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0154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>
            <a:extLst>
              <a:ext uri="{FF2B5EF4-FFF2-40B4-BE49-F238E27FC236}">
                <a16:creationId xmlns:a16="http://schemas.microsoft.com/office/drawing/2014/main" id="{13C81970-C5F0-4D87-A623-E0DA2840E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grpSp>
        <p:nvGrpSpPr>
          <p:cNvPr id="36867" name="Group 46">
            <a:extLst>
              <a:ext uri="{FF2B5EF4-FFF2-40B4-BE49-F238E27FC236}">
                <a16:creationId xmlns:a16="http://schemas.microsoft.com/office/drawing/2014/main" id="{05493346-B617-4867-B720-E43681040CED}"/>
              </a:ext>
            </a:extLst>
          </p:cNvPr>
          <p:cNvGrpSpPr>
            <a:grpSpLocks/>
          </p:cNvGrpSpPr>
          <p:nvPr/>
        </p:nvGrpSpPr>
        <p:grpSpPr bwMode="auto">
          <a:xfrm>
            <a:off x="3571875" y="2978150"/>
            <a:ext cx="6470650" cy="685800"/>
            <a:chOff x="1296" y="1824"/>
            <a:chExt cx="2976" cy="432"/>
          </a:xfrm>
        </p:grpSpPr>
        <p:sp>
          <p:nvSpPr>
            <p:cNvPr id="88111" name="AutoShape 47">
              <a:extLst>
                <a:ext uri="{FF2B5EF4-FFF2-40B4-BE49-F238E27FC236}">
                  <a16:creationId xmlns:a16="http://schemas.microsoft.com/office/drawing/2014/main" id="{A5338AD8-C484-48F9-95C8-502B435095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/>
            </a:p>
          </p:txBody>
        </p:sp>
        <p:sp>
          <p:nvSpPr>
            <p:cNvPr id="36893" name="AutoShape 48">
              <a:extLst>
                <a:ext uri="{FF2B5EF4-FFF2-40B4-BE49-F238E27FC236}">
                  <a16:creationId xmlns:a16="http://schemas.microsoft.com/office/drawing/2014/main" id="{9AE096C4-83CC-42C2-85AC-6215576274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 b="0">
                <a:latin typeface="Arial" panose="020B0604020202020204" pitchFamily="34" charset="0"/>
              </a:endParaRPr>
            </a:p>
          </p:txBody>
        </p:sp>
        <p:sp>
          <p:nvSpPr>
            <p:cNvPr id="36894" name="Text Box 49">
              <a:extLst>
                <a:ext uri="{FF2B5EF4-FFF2-40B4-BE49-F238E27FC236}">
                  <a16:creationId xmlns:a16="http://schemas.microsoft.com/office/drawing/2014/main" id="{536EF846-5541-4ADA-92A7-5FB720173DA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n-US" altLang="en-US" sz="1600"/>
                <a:t>Ước lượng thể tích chất lỏng cần đo</a:t>
              </a:r>
            </a:p>
          </p:txBody>
        </p:sp>
        <p:sp>
          <p:nvSpPr>
            <p:cNvPr id="36895" name="Text Box 50">
              <a:extLst>
                <a:ext uri="{FF2B5EF4-FFF2-40B4-BE49-F238E27FC236}">
                  <a16:creationId xmlns:a16="http://schemas.microsoft.com/office/drawing/2014/main" id="{3F8656EE-1CA5-4C1E-803D-0DE2D832247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5" y="1886"/>
              <a:ext cx="13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6868" name="Group 51">
            <a:extLst>
              <a:ext uri="{FF2B5EF4-FFF2-40B4-BE49-F238E27FC236}">
                <a16:creationId xmlns:a16="http://schemas.microsoft.com/office/drawing/2014/main" id="{59DFA09B-C458-4E64-82BB-A449047C900E}"/>
              </a:ext>
            </a:extLst>
          </p:cNvPr>
          <p:cNvGrpSpPr>
            <a:grpSpLocks/>
          </p:cNvGrpSpPr>
          <p:nvPr/>
        </p:nvGrpSpPr>
        <p:grpSpPr bwMode="auto">
          <a:xfrm>
            <a:off x="3571875" y="3708400"/>
            <a:ext cx="6470650" cy="1004888"/>
            <a:chOff x="1296" y="1824"/>
            <a:chExt cx="2976" cy="633"/>
          </a:xfrm>
        </p:grpSpPr>
        <p:sp>
          <p:nvSpPr>
            <p:cNvPr id="88116" name="AutoShape 52">
              <a:extLst>
                <a:ext uri="{FF2B5EF4-FFF2-40B4-BE49-F238E27FC236}">
                  <a16:creationId xmlns:a16="http://schemas.microsoft.com/office/drawing/2014/main" id="{05B4BC3A-E64E-4398-8F86-DD5F691915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38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/>
            </a:p>
          </p:txBody>
        </p:sp>
        <p:sp>
          <p:nvSpPr>
            <p:cNvPr id="36889" name="AutoShape 53">
              <a:extLst>
                <a:ext uri="{FF2B5EF4-FFF2-40B4-BE49-F238E27FC236}">
                  <a16:creationId xmlns:a16="http://schemas.microsoft.com/office/drawing/2014/main" id="{4CEE217B-CAC2-4A30-A119-B143EA5607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 b="0">
                <a:latin typeface="Arial" panose="020B0604020202020204" pitchFamily="34" charset="0"/>
              </a:endParaRPr>
            </a:p>
          </p:txBody>
        </p:sp>
        <p:sp>
          <p:nvSpPr>
            <p:cNvPr id="36890" name="Text Box 54">
              <a:extLst>
                <a:ext uri="{FF2B5EF4-FFF2-40B4-BE49-F238E27FC236}">
                  <a16:creationId xmlns:a16="http://schemas.microsoft.com/office/drawing/2014/main" id="{C25C951C-532C-4DA5-8383-AD9093E4302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51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en-US" altLang="en-US" sz="1600"/>
                <a:t>Chọn cốc chia độ/ống đong thích hợp với thể tích cần đo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91" name="Text Box 55">
              <a:extLst>
                <a:ext uri="{FF2B5EF4-FFF2-40B4-BE49-F238E27FC236}">
                  <a16:creationId xmlns:a16="http://schemas.microsoft.com/office/drawing/2014/main" id="{3C4D0AB7-1B05-4672-8CE9-61532C0449E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5" y="1886"/>
              <a:ext cx="13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6869" name="Group 56">
            <a:extLst>
              <a:ext uri="{FF2B5EF4-FFF2-40B4-BE49-F238E27FC236}">
                <a16:creationId xmlns:a16="http://schemas.microsoft.com/office/drawing/2014/main" id="{36E47C72-E974-4004-99A0-F353833D986D}"/>
              </a:ext>
            </a:extLst>
          </p:cNvPr>
          <p:cNvGrpSpPr>
            <a:grpSpLocks/>
          </p:cNvGrpSpPr>
          <p:nvPr/>
        </p:nvGrpSpPr>
        <p:grpSpPr bwMode="auto">
          <a:xfrm>
            <a:off x="3571875" y="4430715"/>
            <a:ext cx="6470650" cy="758825"/>
            <a:chOff x="1296" y="1824"/>
            <a:chExt cx="2976" cy="478"/>
          </a:xfrm>
        </p:grpSpPr>
        <p:sp>
          <p:nvSpPr>
            <p:cNvPr id="88121" name="AutoShape 57">
              <a:extLst>
                <a:ext uri="{FF2B5EF4-FFF2-40B4-BE49-F238E27FC236}">
                  <a16:creationId xmlns:a16="http://schemas.microsoft.com/office/drawing/2014/main" id="{0161F7DD-1EA8-4B09-9342-ACCBB8E8ED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39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/>
            </a:p>
          </p:txBody>
        </p:sp>
        <p:sp>
          <p:nvSpPr>
            <p:cNvPr id="36885" name="AutoShape 58">
              <a:extLst>
                <a:ext uri="{FF2B5EF4-FFF2-40B4-BE49-F238E27FC236}">
                  <a16:creationId xmlns:a16="http://schemas.microsoft.com/office/drawing/2014/main" id="{2730160F-0789-44D5-B1B5-2A3F88B828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 b="0">
                <a:latin typeface="Arial" panose="020B0604020202020204" pitchFamily="34" charset="0"/>
              </a:endParaRPr>
            </a:p>
          </p:txBody>
        </p:sp>
        <p:sp>
          <p:nvSpPr>
            <p:cNvPr id="36886" name="Text Box 59">
              <a:extLst>
                <a:ext uri="{FF2B5EF4-FFF2-40B4-BE49-F238E27FC236}">
                  <a16:creationId xmlns:a16="http://schemas.microsoft.com/office/drawing/2014/main" id="{EB54AEBF-5931-4FF6-86EF-8963838D8F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42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/>
                <a:t>Đặt cốc chia độ/ống đong  thẳng đứng, cho chất lỏng vào bình 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7" name="Text Box 60">
              <a:extLst>
                <a:ext uri="{FF2B5EF4-FFF2-40B4-BE49-F238E27FC236}">
                  <a16:creationId xmlns:a16="http://schemas.microsoft.com/office/drawing/2014/main" id="{25147F1C-FF97-4F1E-A5BE-EF979A73A7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5" y="1886"/>
              <a:ext cx="13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6870" name="Group 61">
            <a:extLst>
              <a:ext uri="{FF2B5EF4-FFF2-40B4-BE49-F238E27FC236}">
                <a16:creationId xmlns:a16="http://schemas.microsoft.com/office/drawing/2014/main" id="{C8A8D46D-2F6E-4F3C-AF0B-4A3E0F411B45}"/>
              </a:ext>
            </a:extLst>
          </p:cNvPr>
          <p:cNvGrpSpPr>
            <a:grpSpLocks/>
          </p:cNvGrpSpPr>
          <p:nvPr/>
        </p:nvGrpSpPr>
        <p:grpSpPr bwMode="auto">
          <a:xfrm>
            <a:off x="3575050" y="5183189"/>
            <a:ext cx="6470650" cy="1011237"/>
            <a:chOff x="1296" y="1824"/>
            <a:chExt cx="2976" cy="637"/>
          </a:xfrm>
        </p:grpSpPr>
        <p:sp>
          <p:nvSpPr>
            <p:cNvPr id="88126" name="AutoShape 62">
              <a:extLst>
                <a:ext uri="{FF2B5EF4-FFF2-40B4-BE49-F238E27FC236}">
                  <a16:creationId xmlns:a16="http://schemas.microsoft.com/office/drawing/2014/main" id="{1871C8B9-48D1-4A12-A936-663F6C89F5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21" y="1900"/>
              <a:ext cx="2736" cy="36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/>
            </a:p>
          </p:txBody>
        </p:sp>
        <p:sp>
          <p:nvSpPr>
            <p:cNvPr id="37905" name="AutoShape 63">
              <a:extLst>
                <a:ext uri="{FF2B5EF4-FFF2-40B4-BE49-F238E27FC236}">
                  <a16:creationId xmlns:a16="http://schemas.microsoft.com/office/drawing/2014/main" id="{D1EE0026-DCC3-43C9-B97F-2A08A991C1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600" b="0">
                <a:latin typeface="Arial" panose="020B0604020202020204" pitchFamily="34" charset="0"/>
              </a:endParaRPr>
            </a:p>
          </p:txBody>
        </p:sp>
        <p:sp>
          <p:nvSpPr>
            <p:cNvPr id="36882" name="Text Box 64">
              <a:extLst>
                <a:ext uri="{FF2B5EF4-FFF2-40B4-BE49-F238E27FC236}">
                  <a16:creationId xmlns:a16="http://schemas.microsoft.com/office/drawing/2014/main" id="{FE98E77C-7102-48A3-9918-8508A2C68F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8"/>
              <a:ext cx="259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en-US" altLang="en-US" sz="1600"/>
                <a:t> Đặt mắt nhìn ngang với độ cao mức chất lỏng trong cốc/ống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3" name="Text Box 65">
              <a:extLst>
                <a:ext uri="{FF2B5EF4-FFF2-40B4-BE49-F238E27FC236}">
                  <a16:creationId xmlns:a16="http://schemas.microsoft.com/office/drawing/2014/main" id="{718C2C96-D70E-410F-8C84-32A04FFC9E1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5" y="1886"/>
              <a:ext cx="13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0">
                  <a:solidFill>
                    <a:schemeClr val="bg1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6871" name="Rectangle 2">
            <a:extLst>
              <a:ext uri="{FF2B5EF4-FFF2-40B4-BE49-F238E27FC236}">
                <a16:creationId xmlns:a16="http://schemas.microsoft.com/office/drawing/2014/main" id="{F96F2EBE-6197-4016-B27A-F522395D0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2851" y="327026"/>
            <a:ext cx="7820025" cy="563563"/>
          </a:xfrm>
        </p:spPr>
        <p:txBody>
          <a:bodyPr/>
          <a:lstStyle/>
          <a:p>
            <a:pPr eaLnBrk="1" hangingPunct="1"/>
            <a:r>
              <a:rPr lang="en-US" altLang="en-US" sz="2000" b="1"/>
              <a:t>3. GIỚI THIỆU MỘT SỐ DỤNG CỤ ĐO</a:t>
            </a:r>
            <a:endParaRPr lang="en-US" altLang="en-US" sz="2000"/>
          </a:p>
        </p:txBody>
      </p:sp>
      <p:grpSp>
        <p:nvGrpSpPr>
          <p:cNvPr id="36872" name="Group 61">
            <a:extLst>
              <a:ext uri="{FF2B5EF4-FFF2-40B4-BE49-F238E27FC236}">
                <a16:creationId xmlns:a16="http://schemas.microsoft.com/office/drawing/2014/main" id="{00D1B9C3-6B19-4400-B8D1-883FD5B3126F}"/>
              </a:ext>
            </a:extLst>
          </p:cNvPr>
          <p:cNvGrpSpPr>
            <a:grpSpLocks/>
          </p:cNvGrpSpPr>
          <p:nvPr/>
        </p:nvGrpSpPr>
        <p:grpSpPr bwMode="auto">
          <a:xfrm>
            <a:off x="3575050" y="5915025"/>
            <a:ext cx="6470650" cy="885825"/>
            <a:chOff x="1296" y="1824"/>
            <a:chExt cx="2976" cy="558"/>
          </a:xfrm>
        </p:grpSpPr>
        <p:sp>
          <p:nvSpPr>
            <p:cNvPr id="28" name="AutoShape 62">
              <a:extLst>
                <a:ext uri="{FF2B5EF4-FFF2-40B4-BE49-F238E27FC236}">
                  <a16:creationId xmlns:a16="http://schemas.microsoft.com/office/drawing/2014/main" id="{1733FAEF-4DBB-41C5-921B-0A0E69253C6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48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/>
            </a:p>
          </p:txBody>
        </p:sp>
        <p:sp>
          <p:nvSpPr>
            <p:cNvPr id="36877" name="AutoShape 63">
              <a:extLst>
                <a:ext uri="{FF2B5EF4-FFF2-40B4-BE49-F238E27FC236}">
                  <a16:creationId xmlns:a16="http://schemas.microsoft.com/office/drawing/2014/main" id="{A869CC1A-7E3C-4499-97C2-FA9EABDEB65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 b="0">
                <a:latin typeface="Arial" panose="020B0604020202020204" pitchFamily="34" charset="0"/>
              </a:endParaRPr>
            </a:p>
          </p:txBody>
        </p:sp>
        <p:sp>
          <p:nvSpPr>
            <p:cNvPr id="36878" name="Text Box 64">
              <a:extLst>
                <a:ext uri="{FF2B5EF4-FFF2-40B4-BE49-F238E27FC236}">
                  <a16:creationId xmlns:a16="http://schemas.microsoft.com/office/drawing/2014/main" id="{7A381D89-7945-43D3-BCD9-563937C68ED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en-US" altLang="en-US" sz="1600"/>
                <a:t>Đọc và ghi kết quả đo theo vạch chia gần nhất với mức chất lỏng trong cốc/ống đong</a:t>
              </a:r>
            </a:p>
          </p:txBody>
        </p:sp>
        <p:sp>
          <p:nvSpPr>
            <p:cNvPr id="36879" name="Text Box 65">
              <a:extLst>
                <a:ext uri="{FF2B5EF4-FFF2-40B4-BE49-F238E27FC236}">
                  <a16:creationId xmlns:a16="http://schemas.microsoft.com/office/drawing/2014/main" id="{723B8291-3DF9-499D-85A8-91E0681685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5" y="1886"/>
              <a:ext cx="13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0">
                  <a:solidFill>
                    <a:schemeClr val="bg1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6873" name="Rectangle 2">
            <a:extLst>
              <a:ext uri="{FF2B5EF4-FFF2-40B4-BE49-F238E27FC236}">
                <a16:creationId xmlns:a16="http://schemas.microsoft.com/office/drawing/2014/main" id="{6DE2E228-44D2-477A-8E01-003548A34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8" y="2051051"/>
            <a:ext cx="7777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Cách sử dụng cốc chia độ, ống đong để đo thể tích chất lỏng. TH: Gồm 5 bước:</a:t>
            </a:r>
          </a:p>
        </p:txBody>
      </p:sp>
      <p:pic>
        <p:nvPicPr>
          <p:cNvPr id="36874" name="Picture 3">
            <a:extLst>
              <a:ext uri="{FF2B5EF4-FFF2-40B4-BE49-F238E27FC236}">
                <a16:creationId xmlns:a16="http://schemas.microsoft.com/office/drawing/2014/main" id="{F6C2EED6-CB45-4B54-A1C1-8D87164E4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3578226"/>
            <a:ext cx="194786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">
            <a:extLst>
              <a:ext uri="{FF2B5EF4-FFF2-40B4-BE49-F238E27FC236}">
                <a16:creationId xmlns:a16="http://schemas.microsoft.com/office/drawing/2014/main" id="{341CBF28-91D8-4F79-ADE3-E87094E5B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3" y="1147763"/>
            <a:ext cx="7677150" cy="760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en-US" sz="2400" b="0" u="sng" dirty="0" err="1">
                <a:solidFill>
                  <a:srgbClr val="C00000"/>
                </a:solidFill>
              </a:rPr>
              <a:t>Câu</a:t>
            </a:r>
            <a:r>
              <a:rPr lang="en-US" altLang="en-US" sz="2400" b="0" u="sng" dirty="0">
                <a:solidFill>
                  <a:srgbClr val="C00000"/>
                </a:solidFill>
              </a:rPr>
              <a:t> 5</a:t>
            </a:r>
            <a:r>
              <a:rPr lang="en-US" altLang="en-US" sz="2400" b="0" dirty="0">
                <a:solidFill>
                  <a:srgbClr val="C00000"/>
                </a:solidFill>
              </a:rPr>
              <a:t>. </a:t>
            </a:r>
            <a:r>
              <a:rPr lang="en-US" altLang="en-US" sz="2400" b="0" dirty="0" err="1">
                <a:solidFill>
                  <a:srgbClr val="C00000"/>
                </a:solidFill>
              </a:rPr>
              <a:t>Trình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bày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và</a:t>
            </a:r>
            <a:r>
              <a:rPr lang="en-US" altLang="en-US" sz="2400" b="0" dirty="0">
                <a:solidFill>
                  <a:srgbClr val="C00000"/>
                </a:solidFill>
              </a:rPr>
              <a:t> TH </a:t>
            </a:r>
            <a:r>
              <a:rPr lang="en-US" altLang="en-US" sz="2400" b="0" dirty="0" err="1">
                <a:solidFill>
                  <a:srgbClr val="C00000"/>
                </a:solidFill>
              </a:rPr>
              <a:t>cách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sử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dụng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cốc</a:t>
            </a:r>
            <a:r>
              <a:rPr lang="en-US" altLang="en-US" sz="2400" b="0" dirty="0">
                <a:solidFill>
                  <a:srgbClr val="C00000"/>
                </a:solidFill>
              </a:rPr>
              <a:t> chia </a:t>
            </a:r>
            <a:r>
              <a:rPr lang="en-US" altLang="en-US" sz="2400" b="0" dirty="0" err="1">
                <a:solidFill>
                  <a:srgbClr val="C00000"/>
                </a:solidFill>
              </a:rPr>
              <a:t>độ</a:t>
            </a:r>
            <a:r>
              <a:rPr lang="en-US" altLang="en-US" sz="2400" b="0" dirty="0">
                <a:solidFill>
                  <a:srgbClr val="C00000"/>
                </a:solidFill>
              </a:rPr>
              <a:t>, </a:t>
            </a:r>
            <a:r>
              <a:rPr lang="en-US" altLang="en-US" sz="2400" b="0" dirty="0" err="1">
                <a:solidFill>
                  <a:srgbClr val="C00000"/>
                </a:solidFill>
              </a:rPr>
              <a:t>ống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đong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để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đo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thể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tích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chất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lỏng</a:t>
            </a:r>
            <a:r>
              <a:rPr lang="en-US" altLang="en-US" sz="2400" b="0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68541B4D-E1B3-428F-9A90-5F4F0BB5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3035300"/>
            <a:ext cx="10143460" cy="3671888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sz="2800" dirty="0"/>
              <a:t>     </a:t>
            </a:r>
            <a:r>
              <a:rPr lang="en-US" altLang="en-US" sz="2800" dirty="0" err="1"/>
              <a:t>Cách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dụng</a:t>
            </a:r>
            <a:r>
              <a:rPr lang="en-US" altLang="en-US" sz="2800" dirty="0"/>
              <a:t> pipet </a:t>
            </a:r>
            <a:r>
              <a:rPr lang="en-US" altLang="en-US" sz="2800" dirty="0" err="1"/>
              <a:t>nhỏ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giọt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hút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chất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lỏng</a:t>
            </a:r>
            <a:r>
              <a:rPr lang="en-US" altLang="en-US" sz="2800" dirty="0"/>
              <a:t>. TH. </a:t>
            </a:r>
            <a:r>
              <a:rPr lang="en-US" altLang="en-US" sz="2800" dirty="0" err="1"/>
              <a:t>Gồm</a:t>
            </a:r>
            <a:r>
              <a:rPr lang="en-US" altLang="en-US" sz="2800" dirty="0"/>
              <a:t> 3 </a:t>
            </a:r>
            <a:r>
              <a:rPr lang="en-US" altLang="en-US" sz="2800" dirty="0" err="1"/>
              <a:t>bước</a:t>
            </a:r>
            <a:r>
              <a:rPr lang="en-US" altLang="en-US" sz="2800" dirty="0"/>
              <a:t>: (</a:t>
            </a:r>
            <a:r>
              <a:rPr lang="en-US" altLang="en-US" sz="2800" dirty="0" err="1"/>
              <a:t>Chú</a:t>
            </a:r>
            <a:r>
              <a:rPr lang="en-US" altLang="en-US" sz="2800" dirty="0"/>
              <a:t> ý: </a:t>
            </a:r>
            <a:r>
              <a:rPr lang="en-US" altLang="en-US" sz="2800" dirty="0" err="1"/>
              <a:t>Luôn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giữa</a:t>
            </a:r>
            <a:r>
              <a:rPr lang="en-US" altLang="en-US" sz="2800" dirty="0"/>
              <a:t> pipet ở </a:t>
            </a:r>
            <a:r>
              <a:rPr lang="en-US" altLang="en-US" sz="2800" dirty="0" err="1"/>
              <a:t>tư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thế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thẳng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đứng</a:t>
            </a:r>
            <a:r>
              <a:rPr lang="en-US" altLang="en-US" sz="2800" dirty="0"/>
              <a:t>)</a:t>
            </a:r>
          </a:p>
          <a:p>
            <a:pPr marL="0" indent="0" algn="just">
              <a:buNone/>
            </a:pPr>
            <a:r>
              <a:rPr lang="en-US" altLang="en-US" sz="2800" dirty="0"/>
              <a:t>     + </a:t>
            </a:r>
            <a:r>
              <a:rPr lang="en-US" altLang="en-US" sz="2800" dirty="0" err="1"/>
              <a:t>Bóp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trước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lực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nhỏ</a:t>
            </a:r>
            <a:r>
              <a:rPr lang="en-US" altLang="en-US" sz="2800" dirty="0"/>
              <a:t> ở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đầu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cao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hoặc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đầu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nhựa</a:t>
            </a:r>
            <a:endParaRPr lang="en-US" altLang="en-US" sz="2800" dirty="0"/>
          </a:p>
          <a:p>
            <a:pPr marL="0" indent="0" algn="just">
              <a:buNone/>
            </a:pPr>
            <a:r>
              <a:rPr lang="en-US" altLang="en-US" sz="2800" dirty="0"/>
              <a:t>     + </a:t>
            </a:r>
            <a:r>
              <a:rPr lang="en-US" altLang="en-US" sz="2800" dirty="0" err="1"/>
              <a:t>Nhúng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đầu</a:t>
            </a:r>
            <a:r>
              <a:rPr lang="en-US" altLang="en-US" sz="2800" dirty="0"/>
              <a:t> pipet </a:t>
            </a:r>
            <a:r>
              <a:rPr lang="en-US" altLang="en-US" sz="2800" dirty="0" err="1"/>
              <a:t>vào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chất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lỏng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hút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sau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tay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từ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từ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hút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chất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lỏng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lên</a:t>
            </a:r>
            <a:endParaRPr lang="en-US" altLang="en-US" sz="2800" dirty="0"/>
          </a:p>
          <a:p>
            <a:pPr marL="0" indent="0" algn="just">
              <a:buNone/>
            </a:pPr>
            <a:r>
              <a:rPr lang="en-US" altLang="en-US" sz="2800" dirty="0"/>
              <a:t>     + </a:t>
            </a:r>
            <a:r>
              <a:rPr lang="en-US" altLang="en-US" sz="2800" dirty="0" err="1"/>
              <a:t>Bóp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nhẹ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từng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giọt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mỗi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giọt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khoảng</a:t>
            </a:r>
            <a:r>
              <a:rPr lang="en-US" altLang="en-US" sz="2800" dirty="0"/>
              <a:t> 50Microlit, 20 </a:t>
            </a:r>
            <a:r>
              <a:rPr lang="en-US" altLang="en-US" sz="2800" dirty="0" err="1"/>
              <a:t>giọt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1 ml)</a:t>
            </a:r>
          </a:p>
          <a:p>
            <a:pPr marL="0" indent="0" algn="just">
              <a:buNone/>
            </a:pPr>
            <a:endParaRPr lang="en-US" alt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3F8AD-CCA4-4FCB-981F-2D15E469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3C6B4454-D0D5-4B8A-B049-8B6A9DCEF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b="1"/>
              <a:t>3. GIỚI THIỆU MỘT SỐ DỤNG CỤ ĐO</a:t>
            </a:r>
            <a:endParaRPr lang="en-US" alt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06103-981A-412A-9A51-767C0B166D22}"/>
              </a:ext>
            </a:extLst>
          </p:cNvPr>
          <p:cNvSpPr/>
          <p:nvPr/>
        </p:nvSpPr>
        <p:spPr>
          <a:xfrm>
            <a:off x="7896226" y="6477001"/>
            <a:ext cx="1704975" cy="23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4" name="Rectangle 1">
            <a:extLst>
              <a:ext uri="{FF2B5EF4-FFF2-40B4-BE49-F238E27FC236}">
                <a16:creationId xmlns:a16="http://schemas.microsoft.com/office/drawing/2014/main" id="{69F69DB6-BFC4-49A4-8C53-F9EEF0F30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9" y="2473326"/>
            <a:ext cx="1512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Arial" panose="020B0604020202020204" pitchFamily="34" charset="0"/>
              </a:rPr>
              <a:t>ĐÁP ÁN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BEDD780-A223-4B70-B562-E3CE67866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68413"/>
            <a:ext cx="8243888" cy="1008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en-US" sz="2400" b="0" u="sng" dirty="0" err="1">
                <a:solidFill>
                  <a:srgbClr val="C00000"/>
                </a:solidFill>
              </a:rPr>
              <a:t>Câu</a:t>
            </a:r>
            <a:r>
              <a:rPr lang="en-US" altLang="en-US" sz="2400" b="0" u="sng" dirty="0">
                <a:solidFill>
                  <a:srgbClr val="C00000"/>
                </a:solidFill>
              </a:rPr>
              <a:t> 6</a:t>
            </a:r>
            <a:r>
              <a:rPr lang="en-US" altLang="en-US" sz="2400" b="0" dirty="0">
                <a:solidFill>
                  <a:srgbClr val="C00000"/>
                </a:solidFill>
              </a:rPr>
              <a:t>. </a:t>
            </a:r>
            <a:r>
              <a:rPr lang="en-US" altLang="en-US" sz="2400" b="0" dirty="0" err="1">
                <a:solidFill>
                  <a:srgbClr val="C00000"/>
                </a:solidFill>
              </a:rPr>
              <a:t>Trình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bày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và</a:t>
            </a:r>
            <a:r>
              <a:rPr lang="en-US" altLang="en-US" sz="2400" b="0" dirty="0">
                <a:solidFill>
                  <a:srgbClr val="C00000"/>
                </a:solidFill>
              </a:rPr>
              <a:t> TH </a:t>
            </a:r>
            <a:r>
              <a:rPr lang="en-US" altLang="en-US" sz="2400" b="0" dirty="0" err="1">
                <a:solidFill>
                  <a:srgbClr val="C00000"/>
                </a:solidFill>
              </a:rPr>
              <a:t>cách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sử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dụng</a:t>
            </a:r>
            <a:r>
              <a:rPr lang="en-US" altLang="en-US" sz="2400" b="0" dirty="0">
                <a:solidFill>
                  <a:srgbClr val="C00000"/>
                </a:solidFill>
              </a:rPr>
              <a:t> pipet </a:t>
            </a:r>
            <a:r>
              <a:rPr lang="en-US" altLang="en-US" sz="2400" b="0" dirty="0" err="1">
                <a:solidFill>
                  <a:srgbClr val="C00000"/>
                </a:solidFill>
              </a:rPr>
              <a:t>nhỏ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giọt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để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hút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chất</a:t>
            </a:r>
            <a:r>
              <a:rPr lang="en-US" altLang="en-US" sz="2400" b="0" dirty="0">
                <a:solidFill>
                  <a:srgbClr val="C00000"/>
                </a:solidFill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</a:rPr>
              <a:t>lỏng</a:t>
            </a:r>
            <a:r>
              <a:rPr lang="en-US" altLang="en-US" sz="2400" b="0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2EE6A5-6851-44E8-B0FD-71CAC1E3D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9" y="-74428"/>
            <a:ext cx="4525770" cy="673040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3A299E-5474-4D9E-8BA4-9D3CBA8E2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89" y="340832"/>
            <a:ext cx="4766878" cy="65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6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>
            <a:extLst>
              <a:ext uri="{FF2B5EF4-FFF2-40B4-BE49-F238E27FC236}">
                <a16:creationId xmlns:a16="http://schemas.microsoft.com/office/drawing/2014/main" id="{D437623F-BB1E-48A1-902B-C9915045C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grpSp>
        <p:nvGrpSpPr>
          <p:cNvPr id="38915" name="Group 46">
            <a:extLst>
              <a:ext uri="{FF2B5EF4-FFF2-40B4-BE49-F238E27FC236}">
                <a16:creationId xmlns:a16="http://schemas.microsoft.com/office/drawing/2014/main" id="{D16D76FA-A155-4745-ACED-E709A6809CAA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2387600"/>
            <a:ext cx="5462588" cy="844550"/>
            <a:chOff x="1296" y="1824"/>
            <a:chExt cx="2976" cy="432"/>
          </a:xfrm>
        </p:grpSpPr>
        <p:sp>
          <p:nvSpPr>
            <p:cNvPr id="88111" name="AutoShape 47">
              <a:extLst>
                <a:ext uri="{FF2B5EF4-FFF2-40B4-BE49-F238E27FC236}">
                  <a16:creationId xmlns:a16="http://schemas.microsoft.com/office/drawing/2014/main" id="{5642C2E4-168A-4682-8C8F-2F2D587B2C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/>
            </a:p>
          </p:txBody>
        </p:sp>
        <p:sp>
          <p:nvSpPr>
            <p:cNvPr id="38940" name="AutoShape 48">
              <a:extLst>
                <a:ext uri="{FF2B5EF4-FFF2-40B4-BE49-F238E27FC236}">
                  <a16:creationId xmlns:a16="http://schemas.microsoft.com/office/drawing/2014/main" id="{272A9881-9C1D-433F-9B53-6900871A14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 b="0">
                <a:latin typeface="Arial" panose="020B0604020202020204" pitchFamily="34" charset="0"/>
              </a:endParaRPr>
            </a:p>
          </p:txBody>
        </p:sp>
        <p:sp>
          <p:nvSpPr>
            <p:cNvPr id="38941" name="Text Box 49">
              <a:extLst>
                <a:ext uri="{FF2B5EF4-FFF2-40B4-BE49-F238E27FC236}">
                  <a16:creationId xmlns:a16="http://schemas.microsoft.com/office/drawing/2014/main" id="{5FDF6388-CE8D-48D0-9D64-C9B12B915CA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519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buFont typeface="Wingdings" panose="05000000000000000000" pitchFamily="2" charset="2"/>
                <a:buNone/>
              </a:pPr>
              <a:r>
                <a:rPr lang="en-US" altLang="en-US" sz="1600"/>
                <a:t>        </a:t>
              </a:r>
              <a:r>
                <a:rPr lang="en-US" altLang="en-US" sz="2000"/>
                <a:t>Ước lượng đại lượng cần đo</a:t>
              </a:r>
            </a:p>
          </p:txBody>
        </p:sp>
        <p:sp>
          <p:nvSpPr>
            <p:cNvPr id="38942" name="Text Box 50">
              <a:extLst>
                <a:ext uri="{FF2B5EF4-FFF2-40B4-BE49-F238E27FC236}">
                  <a16:creationId xmlns:a16="http://schemas.microsoft.com/office/drawing/2014/main" id="{F740ECA5-51DC-45CC-B155-9BF5C913D1B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23" y="1886"/>
              <a:ext cx="1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8916" name="Group 51">
            <a:extLst>
              <a:ext uri="{FF2B5EF4-FFF2-40B4-BE49-F238E27FC236}">
                <a16:creationId xmlns:a16="http://schemas.microsoft.com/office/drawing/2014/main" id="{07C86DD1-9B05-42D1-8DFC-0AF2F6388B1F}"/>
              </a:ext>
            </a:extLst>
          </p:cNvPr>
          <p:cNvGrpSpPr>
            <a:grpSpLocks/>
          </p:cNvGrpSpPr>
          <p:nvPr/>
        </p:nvGrpSpPr>
        <p:grpSpPr bwMode="auto">
          <a:xfrm>
            <a:off x="2057401" y="3151189"/>
            <a:ext cx="5534025" cy="985837"/>
            <a:chOff x="1296" y="1824"/>
            <a:chExt cx="2976" cy="432"/>
          </a:xfrm>
        </p:grpSpPr>
        <p:sp>
          <p:nvSpPr>
            <p:cNvPr id="88116" name="AutoShape 52">
              <a:extLst>
                <a:ext uri="{FF2B5EF4-FFF2-40B4-BE49-F238E27FC236}">
                  <a16:creationId xmlns:a16="http://schemas.microsoft.com/office/drawing/2014/main" id="{804E7BB2-24D3-4E8C-9226-7AE30927E5C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/>
            </a:p>
          </p:txBody>
        </p:sp>
        <p:sp>
          <p:nvSpPr>
            <p:cNvPr id="38936" name="AutoShape 53">
              <a:extLst>
                <a:ext uri="{FF2B5EF4-FFF2-40B4-BE49-F238E27FC236}">
                  <a16:creationId xmlns:a16="http://schemas.microsoft.com/office/drawing/2014/main" id="{582F6CB9-124F-4F22-B1D4-D738509BDE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 b="0">
                <a:latin typeface="Arial" panose="020B0604020202020204" pitchFamily="34" charset="0"/>
              </a:endParaRPr>
            </a:p>
          </p:txBody>
        </p:sp>
        <p:sp>
          <p:nvSpPr>
            <p:cNvPr id="38937" name="Text Box 54">
              <a:extLst>
                <a:ext uri="{FF2B5EF4-FFF2-40B4-BE49-F238E27FC236}">
                  <a16:creationId xmlns:a16="http://schemas.microsoft.com/office/drawing/2014/main" id="{1EF154DE-4855-4D96-88E8-67195D99646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513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buFont typeface="Wingdings" panose="05000000000000000000" pitchFamily="2" charset="2"/>
                <a:buNone/>
              </a:pPr>
              <a:r>
                <a:rPr lang="en-US" altLang="en-US" sz="2000"/>
                <a:t>      Chọn dụng cụ đo phù hợp</a:t>
              </a:r>
              <a:endParaRPr lang="en-US" altLang="en-US" sz="1600"/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38" name="Text Box 55">
              <a:extLst>
                <a:ext uri="{FF2B5EF4-FFF2-40B4-BE49-F238E27FC236}">
                  <a16:creationId xmlns:a16="http://schemas.microsoft.com/office/drawing/2014/main" id="{8BE8F236-755E-4DB6-9308-0A4130FD3D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24" y="1886"/>
              <a:ext cx="16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8917" name="Group 56">
            <a:extLst>
              <a:ext uri="{FF2B5EF4-FFF2-40B4-BE49-F238E27FC236}">
                <a16:creationId xmlns:a16="http://schemas.microsoft.com/office/drawing/2014/main" id="{02053AB6-1249-4271-946D-60B0E72FA138}"/>
              </a:ext>
            </a:extLst>
          </p:cNvPr>
          <p:cNvGrpSpPr>
            <a:grpSpLocks/>
          </p:cNvGrpSpPr>
          <p:nvPr/>
        </p:nvGrpSpPr>
        <p:grpSpPr bwMode="auto">
          <a:xfrm>
            <a:off x="2401888" y="4032250"/>
            <a:ext cx="5638800" cy="966788"/>
            <a:chOff x="1296" y="1824"/>
            <a:chExt cx="2976" cy="432"/>
          </a:xfrm>
        </p:grpSpPr>
        <p:sp>
          <p:nvSpPr>
            <p:cNvPr id="88121" name="AutoShape 57">
              <a:extLst>
                <a:ext uri="{FF2B5EF4-FFF2-40B4-BE49-F238E27FC236}">
                  <a16:creationId xmlns:a16="http://schemas.microsoft.com/office/drawing/2014/main" id="{85077885-C69C-44D4-BB68-752E0007B1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/>
            </a:p>
          </p:txBody>
        </p:sp>
        <p:sp>
          <p:nvSpPr>
            <p:cNvPr id="38932" name="AutoShape 58">
              <a:extLst>
                <a:ext uri="{FF2B5EF4-FFF2-40B4-BE49-F238E27FC236}">
                  <a16:creationId xmlns:a16="http://schemas.microsoft.com/office/drawing/2014/main" id="{55161800-65C1-4970-839A-32E11F183A1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 b="0">
                <a:latin typeface="Arial" panose="020B0604020202020204" pitchFamily="34" charset="0"/>
              </a:endParaRPr>
            </a:p>
          </p:txBody>
        </p:sp>
        <p:sp>
          <p:nvSpPr>
            <p:cNvPr id="38933" name="Text Box 59">
              <a:extLst>
                <a:ext uri="{FF2B5EF4-FFF2-40B4-BE49-F238E27FC236}">
                  <a16:creationId xmlns:a16="http://schemas.microsoft.com/office/drawing/2014/main" id="{4D25901D-B2D0-40CF-A947-8A6BA981310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42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/>
                <a:t>Hiệu chỉnh dụng cụ đo về vạch số 0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34" name="Text Box 60">
              <a:extLst>
                <a:ext uri="{FF2B5EF4-FFF2-40B4-BE49-F238E27FC236}">
                  <a16:creationId xmlns:a16="http://schemas.microsoft.com/office/drawing/2014/main" id="{A26E495D-7ED7-4D0F-B43C-ADC60EA224C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25" y="1886"/>
              <a:ext cx="158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8918" name="Group 61">
            <a:extLst>
              <a:ext uri="{FF2B5EF4-FFF2-40B4-BE49-F238E27FC236}">
                <a16:creationId xmlns:a16="http://schemas.microsoft.com/office/drawing/2014/main" id="{58209FD7-0A27-412F-8ABD-92B99F0DCC61}"/>
              </a:ext>
            </a:extLst>
          </p:cNvPr>
          <p:cNvGrpSpPr>
            <a:grpSpLocks/>
          </p:cNvGrpSpPr>
          <p:nvPr/>
        </p:nvGrpSpPr>
        <p:grpSpPr bwMode="auto">
          <a:xfrm>
            <a:off x="2670176" y="4881563"/>
            <a:ext cx="5534025" cy="1039812"/>
            <a:chOff x="1296" y="1824"/>
            <a:chExt cx="2976" cy="549"/>
          </a:xfrm>
        </p:grpSpPr>
        <p:sp>
          <p:nvSpPr>
            <p:cNvPr id="88126" name="AutoShape 62">
              <a:extLst>
                <a:ext uri="{FF2B5EF4-FFF2-40B4-BE49-F238E27FC236}">
                  <a16:creationId xmlns:a16="http://schemas.microsoft.com/office/drawing/2014/main" id="{5998450A-F72F-4285-8485-0B0B389750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8928" name="AutoShape 63">
              <a:extLst>
                <a:ext uri="{FF2B5EF4-FFF2-40B4-BE49-F238E27FC236}">
                  <a16:creationId xmlns:a16="http://schemas.microsoft.com/office/drawing/2014/main" id="{9114DD88-AE1A-48C2-8E99-20872F6E2A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latin typeface="Arial" panose="020B0604020202020204" pitchFamily="34" charset="0"/>
              </a:endParaRPr>
            </a:p>
          </p:txBody>
        </p:sp>
        <p:sp>
          <p:nvSpPr>
            <p:cNvPr id="38929" name="Text Box 64">
              <a:extLst>
                <a:ext uri="{FF2B5EF4-FFF2-40B4-BE49-F238E27FC236}">
                  <a16:creationId xmlns:a16="http://schemas.microsoft.com/office/drawing/2014/main" id="{C7D760E0-EC40-43B8-9AA1-D570EDEE0C0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en-US" altLang="en-US" sz="1200"/>
                <a:t> </a:t>
              </a:r>
              <a:r>
                <a:rPr lang="en-US" altLang="en-US" sz="2400"/>
                <a:t>Thực hiện phép đo</a:t>
              </a:r>
            </a:p>
            <a:p>
              <a:pPr algn="ctr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endParaRPr lang="en-US" altLang="en-US" sz="1200"/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30" name="Text Box 65">
              <a:extLst>
                <a:ext uri="{FF2B5EF4-FFF2-40B4-BE49-F238E27FC236}">
                  <a16:creationId xmlns:a16="http://schemas.microsoft.com/office/drawing/2014/main" id="{85209E7F-22CC-4AF0-8BA8-34399CB753B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09" y="1886"/>
              <a:ext cx="192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0">
                  <a:solidFill>
                    <a:schemeClr val="bg1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8919" name="Rectangle 2">
            <a:extLst>
              <a:ext uri="{FF2B5EF4-FFF2-40B4-BE49-F238E27FC236}">
                <a16:creationId xmlns:a16="http://schemas.microsoft.com/office/drawing/2014/main" id="{FDB8DC51-6F08-4A90-B3F4-359E5DFF7700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566989" y="914401"/>
            <a:ext cx="782002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3. GIỚI THIỆU MỘT SỐ DỤNG CỤ ĐO</a:t>
            </a:r>
            <a:endParaRPr lang="en-US" altLang="en-US" sz="2000" b="0">
              <a:solidFill>
                <a:schemeClr val="bg1"/>
              </a:solidFill>
            </a:endParaRPr>
          </a:p>
        </p:txBody>
      </p:sp>
      <p:sp>
        <p:nvSpPr>
          <p:cNvPr id="38920" name="Rectangle 2">
            <a:extLst>
              <a:ext uri="{FF2B5EF4-FFF2-40B4-BE49-F238E27FC236}">
                <a16:creationId xmlns:a16="http://schemas.microsoft.com/office/drawing/2014/main" id="{04848B80-33DE-4379-BB31-508AD1B6F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2851" y="327026"/>
            <a:ext cx="7820025" cy="563563"/>
          </a:xfrm>
        </p:spPr>
        <p:txBody>
          <a:bodyPr/>
          <a:lstStyle/>
          <a:p>
            <a:pPr eaLnBrk="1" hangingPunct="1"/>
            <a:r>
              <a:rPr lang="en-US" altLang="en-US" sz="2000" b="1"/>
              <a:t>3. GIỚI THIỆU MỘT SỐ DỤNG CỤ ĐO</a:t>
            </a:r>
            <a:endParaRPr lang="en-US" altLang="en-US" sz="2000"/>
          </a:p>
        </p:txBody>
      </p:sp>
      <p:grpSp>
        <p:nvGrpSpPr>
          <p:cNvPr id="38921" name="Group 61">
            <a:extLst>
              <a:ext uri="{FF2B5EF4-FFF2-40B4-BE49-F238E27FC236}">
                <a16:creationId xmlns:a16="http://schemas.microsoft.com/office/drawing/2014/main" id="{CB37B054-F46C-405B-A077-D5BAC19FE72D}"/>
              </a:ext>
            </a:extLst>
          </p:cNvPr>
          <p:cNvGrpSpPr>
            <a:grpSpLocks/>
          </p:cNvGrpSpPr>
          <p:nvPr/>
        </p:nvGrpSpPr>
        <p:grpSpPr bwMode="auto">
          <a:xfrm>
            <a:off x="3025776" y="5651500"/>
            <a:ext cx="5534025" cy="877888"/>
            <a:chOff x="1296" y="1824"/>
            <a:chExt cx="2976" cy="432"/>
          </a:xfrm>
        </p:grpSpPr>
        <p:sp>
          <p:nvSpPr>
            <p:cNvPr id="28" name="AutoShape 62">
              <a:extLst>
                <a:ext uri="{FF2B5EF4-FFF2-40B4-BE49-F238E27FC236}">
                  <a16:creationId xmlns:a16="http://schemas.microsoft.com/office/drawing/2014/main" id="{9F5C9DCA-1300-4A0A-B6D5-4F9BAE6794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/>
            </a:p>
          </p:txBody>
        </p:sp>
        <p:sp>
          <p:nvSpPr>
            <p:cNvPr id="38924" name="AutoShape 63">
              <a:extLst>
                <a:ext uri="{FF2B5EF4-FFF2-40B4-BE49-F238E27FC236}">
                  <a16:creationId xmlns:a16="http://schemas.microsoft.com/office/drawing/2014/main" id="{93B33C80-CF34-4B65-B76B-9DEDC98468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 b="0">
                <a:latin typeface="Arial" panose="020B0604020202020204" pitchFamily="34" charset="0"/>
              </a:endParaRPr>
            </a:p>
          </p:txBody>
        </p:sp>
        <p:sp>
          <p:nvSpPr>
            <p:cNvPr id="38925" name="Text Box 64">
              <a:extLst>
                <a:ext uri="{FF2B5EF4-FFF2-40B4-BE49-F238E27FC236}">
                  <a16:creationId xmlns:a16="http://schemas.microsoft.com/office/drawing/2014/main" id="{9BB55BCA-AF89-4DC6-B33C-AD1377CFA4B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buFont typeface="Wingdings" panose="05000000000000000000" pitchFamily="2" charset="2"/>
                <a:buNone/>
              </a:pPr>
              <a:r>
                <a:rPr lang="en-US" altLang="en-US" sz="1800"/>
                <a:t>   </a:t>
              </a:r>
              <a:r>
                <a:rPr lang="en-US" altLang="en-US" sz="2000"/>
                <a:t>Đọc và ghi kết quả mỗi lần đo</a:t>
              </a:r>
              <a:endParaRPr lang="en-US" altLang="en-US" sz="1800"/>
            </a:p>
          </p:txBody>
        </p:sp>
        <p:sp>
          <p:nvSpPr>
            <p:cNvPr id="38926" name="Text Box 65">
              <a:extLst>
                <a:ext uri="{FF2B5EF4-FFF2-40B4-BE49-F238E27FC236}">
                  <a16:creationId xmlns:a16="http://schemas.microsoft.com/office/drawing/2014/main" id="{AC77DD75-4763-4257-8F09-8828657B05F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24" y="1886"/>
              <a:ext cx="16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0">
                  <a:solidFill>
                    <a:schemeClr val="bg1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1994" name="Rectangle 2">
            <a:extLst>
              <a:ext uri="{FF2B5EF4-FFF2-40B4-BE49-F238E27FC236}">
                <a16:creationId xmlns:a16="http://schemas.microsoft.com/office/drawing/2014/main" id="{C20A8A30-0886-4574-AD86-160A0D793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1" y="1385888"/>
            <a:ext cx="7777163" cy="83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b="0" dirty="0" err="1">
                <a:solidFill>
                  <a:srgbClr val="C00000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2400" b="0" dirty="0">
                <a:solidFill>
                  <a:srgbClr val="C00000"/>
                </a:solidFill>
                <a:latin typeface="Arial" panose="020B0604020202020204" pitchFamily="34" charset="0"/>
              </a:rPr>
              <a:t> 7. </a:t>
            </a:r>
            <a:r>
              <a:rPr lang="en-US" altLang="en-US" sz="2400" b="0" dirty="0" err="1">
                <a:solidFill>
                  <a:srgbClr val="C00000"/>
                </a:solidFill>
                <a:latin typeface="Arial" panose="020B0604020202020204" pitchFamily="34" charset="0"/>
              </a:rPr>
              <a:t>Hoàn</a:t>
            </a:r>
            <a:r>
              <a:rPr lang="en-US" altLang="en-US" sz="2400" b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  <a:latin typeface="Arial" panose="020B0604020202020204" pitchFamily="34" charset="0"/>
              </a:rPr>
              <a:t>thiện</a:t>
            </a:r>
            <a:r>
              <a:rPr lang="en-US" altLang="en-US" sz="2400" b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  <a:latin typeface="Arial" panose="020B0604020202020204" pitchFamily="34" charset="0"/>
              </a:rPr>
              <a:t>quy</a:t>
            </a:r>
            <a:r>
              <a:rPr lang="en-US" altLang="en-US" sz="2400" b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400" b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  <a:latin typeface="Arial" panose="020B0604020202020204" pitchFamily="34" charset="0"/>
              </a:rPr>
              <a:t>đo</a:t>
            </a:r>
            <a:r>
              <a:rPr lang="en-US" altLang="en-US" sz="2400" b="0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b="0" dirty="0" err="1">
                <a:solidFill>
                  <a:srgbClr val="C00000"/>
                </a:solidFill>
                <a:latin typeface="Arial" panose="020B0604020202020204" pitchFamily="34" charset="0"/>
              </a:rPr>
              <a:t>sắp</a:t>
            </a:r>
            <a:r>
              <a:rPr lang="en-US" altLang="en-US" sz="2400" b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  <a:latin typeface="Arial" panose="020B0604020202020204" pitchFamily="34" charset="0"/>
              </a:rPr>
              <a:t>xếp</a:t>
            </a:r>
            <a:r>
              <a:rPr lang="en-US" altLang="en-US" sz="2400" b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  <a:latin typeface="Arial" panose="020B0604020202020204" pitchFamily="34" charset="0"/>
              </a:rPr>
              <a:t>thứ</a:t>
            </a:r>
            <a:r>
              <a:rPr lang="en-US" altLang="en-US" sz="2400" b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  <a:latin typeface="Arial" panose="020B0604020202020204" pitchFamily="34" charset="0"/>
              </a:rPr>
              <a:t>tự</a:t>
            </a:r>
            <a:r>
              <a:rPr lang="en-US" altLang="en-US" sz="2400" b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  <a:latin typeface="Arial" panose="020B0604020202020204" pitchFamily="34" charset="0"/>
              </a:rPr>
              <a:t>nội</a:t>
            </a:r>
            <a:r>
              <a:rPr lang="en-US" altLang="en-US" sz="2400" b="0" dirty="0">
                <a:solidFill>
                  <a:srgbClr val="C00000"/>
                </a:solidFill>
                <a:latin typeface="Arial" panose="020B0604020202020204" pitchFamily="34" charset="0"/>
              </a:rPr>
              <a:t> dung </a:t>
            </a:r>
            <a:r>
              <a:rPr lang="en-US" altLang="en-US" sz="2400" b="0" dirty="0" err="1">
                <a:solidFill>
                  <a:srgbClr val="C000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2400" b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  <a:latin typeface="Arial" panose="020B0604020202020204" pitchFamily="34" charset="0"/>
              </a:rPr>
              <a:t>bước</a:t>
            </a:r>
            <a:r>
              <a:rPr lang="en-US" altLang="en-US" sz="2400" b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400" b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0" dirty="0" err="1">
                <a:solidFill>
                  <a:srgbClr val="C00000"/>
                </a:solidFill>
                <a:latin typeface="Arial" panose="020B0604020202020204" pitchFamily="34" charset="0"/>
              </a:rPr>
              <a:t>bảng</a:t>
            </a:r>
            <a:r>
              <a:rPr lang="en-US" altLang="en-US" sz="2400" b="0" dirty="0">
                <a:solidFill>
                  <a:srgbClr val="C00000"/>
                </a:solidFill>
                <a:latin typeface="Arial" panose="020B0604020202020204" pitchFamily="34" charset="0"/>
              </a:rPr>
              <a:t> SGK </a:t>
            </a:r>
            <a:r>
              <a:rPr lang="en-US" altLang="en-US" sz="2400" b="0" dirty="0" err="1">
                <a:solidFill>
                  <a:srgbClr val="C00000"/>
                </a:solidFill>
                <a:latin typeface="Arial" panose="020B0604020202020204" pitchFamily="34" charset="0"/>
              </a:rPr>
              <a:t>trang</a:t>
            </a:r>
            <a:r>
              <a:rPr lang="en-US" altLang="en-US" sz="2400" b="0" dirty="0">
                <a:solidFill>
                  <a:srgbClr val="C00000"/>
                </a:solidFill>
                <a:latin typeface="Arial" panose="020B0604020202020204" pitchFamily="34" charset="0"/>
              </a:rPr>
              <a:t> 15: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E2391DF-57EB-4048-9E1A-EB8C978C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88" y="1228726"/>
            <a:ext cx="7466012" cy="5248275"/>
          </a:xfrm>
        </p:spPr>
        <p:txBody>
          <a:bodyPr>
            <a:normAutofit/>
          </a:bodyPr>
          <a:lstStyle/>
          <a:p>
            <a:pPr algn="just">
              <a:defRPr/>
            </a:pPr>
            <a:endParaRPr lang="en-US" sz="1200" dirty="0"/>
          </a:p>
          <a:p>
            <a:pPr marL="0" indent="0" algn="just">
              <a:buNone/>
              <a:defRPr/>
            </a:pPr>
            <a:r>
              <a:rPr lang="en-US" sz="1200" dirty="0"/>
              <a:t>................................</a:t>
            </a:r>
          </a:p>
          <a:p>
            <a:pPr marL="0" indent="0" algn="just">
              <a:buNone/>
              <a:defRPr/>
            </a:pPr>
            <a:endParaRPr lang="en-US" sz="1200" dirty="0"/>
          </a:p>
          <a:p>
            <a:pPr algn="just">
              <a:defRPr/>
            </a:pPr>
            <a:endParaRPr lang="en-US" altLang="en-US" sz="1200" dirty="0"/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FEFD5DCA-91DC-43E0-8F0B-04FEAEBBC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b="1"/>
              <a:t>3. GIỚI THIỆU MỘT SỐ DỤNG CỤ ĐO</a:t>
            </a:r>
            <a:endParaRPr lang="en-US" altLang="en-US" sz="2000"/>
          </a:p>
        </p:txBody>
      </p:sp>
      <p:pic>
        <p:nvPicPr>
          <p:cNvPr id="43013" name="Picture 1">
            <a:extLst>
              <a:ext uri="{FF2B5EF4-FFF2-40B4-BE49-F238E27FC236}">
                <a16:creationId xmlns:a16="http://schemas.microsoft.com/office/drawing/2014/main" id="{6824DB86-B9B6-448E-9943-02162705C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6" y="1253645"/>
            <a:ext cx="10622664" cy="546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534F15-EDDA-4D78-BB62-2E7622139E4A}"/>
              </a:ext>
            </a:extLst>
          </p:cNvPr>
          <p:cNvSpPr/>
          <p:nvPr/>
        </p:nvSpPr>
        <p:spPr>
          <a:xfrm>
            <a:off x="7896226" y="6477001"/>
            <a:ext cx="1704975" cy="23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3A2E-96AA-4E62-A351-A09D2D61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609600"/>
            <a:ext cx="10164726" cy="1320800"/>
          </a:xfrm>
        </p:spPr>
        <p:txBody>
          <a:bodyPr>
            <a:no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4. Kính lúp và kính hiển vi quang học: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C305B-5D68-48B1-98C0-1F2160C4C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94613"/>
            <a:ext cx="8596668" cy="3946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600" dirty="0">
                <a:solidFill>
                  <a:srgbClr val="FF0000"/>
                </a:solidFill>
              </a:rPr>
              <a:t>a.Tìm hiểu cấu tạo và cách sử dụng kính lúp:</a:t>
            </a:r>
          </a:p>
          <a:p>
            <a:pPr marL="0" indent="0">
              <a:buNone/>
            </a:pPr>
            <a:r>
              <a:rPr lang="vi-VN" sz="3600" dirty="0">
                <a:solidFill>
                  <a:srgbClr val="FF0000"/>
                </a:solidFill>
              </a:rPr>
              <a:t>   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8D262E-7518-4D35-99D7-9F6CCB693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6" y="0"/>
            <a:ext cx="5732859" cy="666661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B6362-CE74-404B-8EDE-0F2CB188E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44" y="0"/>
            <a:ext cx="5732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1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2C77-191B-4E61-84D0-C03495931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0242"/>
            <a:ext cx="8596668" cy="1286539"/>
          </a:xfrm>
        </p:spPr>
        <p:txBody>
          <a:bodyPr>
            <a:no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a.Tìm hiểu cấu tạo và cách sử dụng kính lúp:</a:t>
            </a:r>
            <a:br>
              <a:rPr lang="vi-VN" sz="4400" dirty="0">
                <a:solidFill>
                  <a:srgbClr val="FF0000"/>
                </a:solidFill>
              </a:rPr>
            </a:br>
            <a:r>
              <a:rPr lang="vi-VN" sz="4400" dirty="0">
                <a:solidFill>
                  <a:srgbClr val="FF0000"/>
                </a:solidFill>
              </a:rPr>
              <a:t>    </a:t>
            </a:r>
            <a:r>
              <a:rPr lang="en-US" sz="4400" dirty="0">
                <a:solidFill>
                  <a:srgbClr val="0070C0"/>
                </a:solidFill>
              </a:rPr>
              <a:t/>
            </a:r>
            <a:br>
              <a:rPr lang="en-US" sz="4400" dirty="0">
                <a:solidFill>
                  <a:srgbClr val="0070C0"/>
                </a:solidFill>
              </a:rPr>
            </a:br>
            <a:r>
              <a:rPr lang="vi-VN" sz="4400" dirty="0">
                <a:solidFill>
                  <a:srgbClr val="FF0000"/>
                </a:solidFill>
              </a:rPr>
              <a:t/>
            </a:r>
            <a:br>
              <a:rPr lang="vi-VN" sz="4400" dirty="0">
                <a:solidFill>
                  <a:srgbClr val="FF0000"/>
                </a:solidFill>
              </a:rPr>
            </a:br>
            <a:r>
              <a:rPr lang="vi-VN" sz="4400" dirty="0">
                <a:solidFill>
                  <a:srgbClr val="FF0000"/>
                </a:solidFill>
              </a:rPr>
              <a:t>     </a:t>
            </a:r>
            <a:endParaRPr lang="en-US" sz="4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641558-00FC-4F85-8318-A67A14367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657749"/>
              </p:ext>
            </p:extLst>
          </p:nvPr>
        </p:nvGraphicFramePr>
        <p:xfrm>
          <a:off x="797442" y="1977656"/>
          <a:ext cx="9121775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21775">
                  <a:extLst>
                    <a:ext uri="{9D8B030D-6E8A-4147-A177-3AD203B41FA5}">
                      <a16:colId xmlns:a16="http://schemas.microsoft.com/office/drawing/2014/main" val="3991453589"/>
                    </a:ext>
                  </a:extLst>
                </a:gridCol>
              </a:tblGrid>
              <a:tr h="31661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800" dirty="0">
                          <a:effectLst/>
                        </a:rPr>
                        <a:t>Cấu tạo k</a:t>
                      </a:r>
                      <a:r>
                        <a:rPr lang="en-US" sz="2800" dirty="0" err="1">
                          <a:effectLst/>
                        </a:rPr>
                        <a:t>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gồm</a:t>
                      </a:r>
                      <a:r>
                        <a:rPr lang="en-US" sz="2800" dirty="0">
                          <a:effectLst/>
                        </a:rPr>
                        <a:t> 3 </a:t>
                      </a:r>
                      <a:r>
                        <a:rPr lang="en-US" sz="2800" dirty="0" err="1">
                          <a:effectLst/>
                        </a:rPr>
                        <a:t>bộ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phận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  <a:r>
                        <a:rPr lang="en-US" sz="2800" dirty="0" err="1">
                          <a:effectLst/>
                        </a:rPr>
                        <a:t>mặt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kính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khung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kính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cầm</a:t>
                      </a:r>
                      <a:r>
                        <a:rPr lang="en-US" sz="2800" dirty="0">
                          <a:effectLst/>
                        </a:rPr>
                        <a:t> ( </a:t>
                      </a:r>
                      <a:r>
                        <a:rPr lang="en-US" sz="2800" dirty="0" err="1">
                          <a:effectLst/>
                        </a:rPr>
                        <a:t>giá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đỡ</a:t>
                      </a:r>
                      <a:r>
                        <a:rPr lang="en-US" sz="28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800" dirty="0">
                          <a:effectLst/>
                        </a:rPr>
                        <a:t>C</a:t>
                      </a:r>
                      <a:r>
                        <a:rPr lang="en-US" sz="2800" dirty="0" err="1">
                          <a:effectLst/>
                        </a:rPr>
                        <a:t>ách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dụng</a:t>
                      </a:r>
                      <a:r>
                        <a:rPr lang="en-US" sz="2800" dirty="0">
                          <a:effectLst/>
                        </a:rPr>
                        <a:t>: Tay </a:t>
                      </a:r>
                      <a:r>
                        <a:rPr lang="en-US" sz="2800" dirty="0" err="1">
                          <a:effectLst/>
                        </a:rPr>
                        <a:t>cầm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điều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chỉnh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khoảng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cách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sát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sát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rõ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effectLst/>
                        </a:rPr>
                        <a:t>Kính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được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dụng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sát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rõ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hơn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thường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sát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2353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54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BA60-B48E-450F-98DB-C14474BD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1386"/>
            <a:ext cx="8596668" cy="1084521"/>
          </a:xfrm>
        </p:spPr>
        <p:txBody>
          <a:bodyPr>
            <a:norm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b. Tìm hiểu về kính hiển vi quang học:</a:t>
            </a:r>
            <a:r>
              <a:rPr lang="vi-VN" sz="2800" dirty="0"/>
              <a:t/>
            </a:r>
            <a:br>
              <a:rPr lang="vi-VN" sz="2800" dirty="0"/>
            </a:br>
            <a:r>
              <a:rPr lang="vi-VN" sz="2800" dirty="0">
                <a:solidFill>
                  <a:srgbClr val="00B0F0"/>
                </a:solidFill>
              </a:rPr>
              <a:t> Cấu tạo: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608FDA2-CA7D-4B24-B852-62A7702CC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32" y="1190847"/>
            <a:ext cx="5954233" cy="538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07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9E85-1963-42EB-B923-B04C1414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vi-VN" dirty="0">
                <a:solidFill>
                  <a:srgbClr val="FF0000"/>
                </a:solidFill>
              </a:rPr>
              <a:t>. Tìm hiểu về kính hiển vi quang học:</a:t>
            </a:r>
            <a:r>
              <a:rPr lang="vi-VN" dirty="0"/>
              <a:t/>
            </a:r>
            <a:br>
              <a:rPr lang="vi-VN" dirty="0"/>
            </a:br>
            <a:r>
              <a:rPr lang="vi-VN" sz="2400" dirty="0">
                <a:solidFill>
                  <a:srgbClr val="00B0F0"/>
                </a:solidFill>
              </a:rPr>
              <a:t>   Cấu tạo: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CC031-B473-4265-83F9-5098E398F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209"/>
            <a:ext cx="8596668" cy="23285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dirty="0"/>
              <a:t>-Cấu tạo gồm 4 hệ thống chính: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400" dirty="0"/>
              <a:t>Hệ thống giá đỡ.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400" dirty="0"/>
              <a:t>Hệ thống phóng đại.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400" dirty="0"/>
              <a:t>Hệ thống chiếu sáng.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400" dirty="0"/>
              <a:t>Hệ thống điều chỉnh.</a:t>
            </a:r>
          </a:p>
          <a:p>
            <a:pPr>
              <a:buFontTx/>
              <a:buChar char="-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02408-F5BD-4DC8-8EC2-F8BEF79BD613}"/>
              </a:ext>
            </a:extLst>
          </p:cNvPr>
          <p:cNvSpPr txBox="1"/>
          <p:nvPr/>
        </p:nvSpPr>
        <p:spPr>
          <a:xfrm>
            <a:off x="677334" y="4029739"/>
            <a:ext cx="7113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solidFill>
                <a:srgbClr val="00B0F0"/>
              </a:solidFill>
            </a:endParaRPr>
          </a:p>
          <a:p>
            <a:r>
              <a:rPr lang="vi-VN" sz="2400" dirty="0">
                <a:solidFill>
                  <a:srgbClr val="00B0F0"/>
                </a:solidFill>
              </a:rPr>
              <a:t> Cách sử dụng kính hiển vi quang học:</a:t>
            </a:r>
            <a:br>
              <a:rPr lang="vi-VN" sz="2400" dirty="0">
                <a:solidFill>
                  <a:srgbClr val="00B0F0"/>
                </a:solidFill>
              </a:rPr>
            </a:b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11DA6-F249-42EA-A9CD-1F46907391C6}"/>
              </a:ext>
            </a:extLst>
          </p:cNvPr>
          <p:cNvSpPr txBox="1"/>
          <p:nvPr/>
        </p:nvSpPr>
        <p:spPr>
          <a:xfrm>
            <a:off x="677334" y="5325070"/>
            <a:ext cx="8051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/>
              <a:t>Chuẩn bị kính.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Điều chỉnh ánh sáng.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Quan sát vật mẫu.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79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41A1BB-B230-47A5-826A-15482236A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47" y="212652"/>
            <a:ext cx="8367823" cy="5829374"/>
          </a:xfrm>
        </p:spPr>
      </p:pic>
    </p:spTree>
    <p:extLst>
      <p:ext uri="{BB962C8B-B14F-4D97-AF65-F5344CB8AC3E}">
        <p14:creationId xmlns:p14="http://schemas.microsoft.com/office/powerpoint/2010/main" val="251625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CE4BFF-DB01-401E-9F97-8ACC7FA72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4" y="265814"/>
            <a:ext cx="7442790" cy="6251944"/>
          </a:xfrm>
        </p:spPr>
      </p:pic>
    </p:spTree>
    <p:extLst>
      <p:ext uri="{BB962C8B-B14F-4D97-AF65-F5344CB8AC3E}">
        <p14:creationId xmlns:p14="http://schemas.microsoft.com/office/powerpoint/2010/main" val="263542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No cháy.mp4">
            <a:hlinkClick r:id="" action="ppaction://media"/>
            <a:extLst>
              <a:ext uri="{FF2B5EF4-FFF2-40B4-BE49-F238E27FC236}">
                <a16:creationId xmlns:a16="http://schemas.microsoft.com/office/drawing/2014/main" id="{929617A8-6A2E-4799-BB3C-5E98936D404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" y="574158"/>
            <a:ext cx="9601200" cy="546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43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E061-0B26-4BF9-976C-2B7C457B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0102"/>
          </a:xfrm>
        </p:spPr>
        <p:txBody>
          <a:bodyPr/>
          <a:lstStyle/>
          <a:p>
            <a:r>
              <a:rPr lang="vi-VN" dirty="0"/>
              <a:t>Đáp án: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5B8FB-63DC-4D63-9D40-F47C98D0D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147150" cy="5039778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+ </a:t>
            </a:r>
            <a:r>
              <a:rPr lang="en-US" altLang="en-US" sz="2800" dirty="0" err="1">
                <a:latin typeface="Arial" panose="020B0604020202020204" pitchFamily="34" charset="0"/>
              </a:rPr>
              <a:t>Khái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niệm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phòng</a:t>
            </a:r>
            <a:r>
              <a:rPr lang="en-US" altLang="en-US" sz="2800" dirty="0">
                <a:latin typeface="Arial" panose="020B0604020202020204" pitchFamily="34" charset="0"/>
              </a:rPr>
              <a:t> TH: PTH </a:t>
            </a:r>
            <a:r>
              <a:rPr lang="en-US" altLang="en-US" sz="2800" dirty="0" err="1">
                <a:latin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nơi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chứa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các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thiết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bị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dụng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cụ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mẫu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vật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hóa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chất</a:t>
            </a:r>
            <a:r>
              <a:rPr lang="en-US" altLang="en-US" sz="2800" dirty="0">
                <a:latin typeface="Arial" panose="020B0604020202020204" pitchFamily="34" charset="0"/>
              </a:rPr>
              <a:t>... </a:t>
            </a:r>
            <a:r>
              <a:rPr lang="en-US" altLang="en-US" sz="2800" dirty="0" err="1">
                <a:latin typeface="Arial" panose="020B0604020202020204" pitchFamily="34" charset="0"/>
              </a:rPr>
              <a:t>để</a:t>
            </a:r>
            <a:r>
              <a:rPr lang="en-US" altLang="en-US" sz="2800" dirty="0">
                <a:latin typeface="Arial" panose="020B0604020202020204" pitchFamily="34" charset="0"/>
              </a:rPr>
              <a:t> GV </a:t>
            </a:r>
            <a:r>
              <a:rPr lang="en-US" altLang="en-US" sz="2800" dirty="0" err="1">
                <a:latin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</a:rPr>
              <a:t> HS </a:t>
            </a:r>
            <a:r>
              <a:rPr lang="en-US" altLang="en-US" sz="2800" dirty="0" err="1">
                <a:latin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thể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thực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hiện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các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thí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nghiệm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các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bài</a:t>
            </a:r>
            <a:r>
              <a:rPr lang="en-US" altLang="en-US" sz="2800" dirty="0">
                <a:latin typeface="Arial" panose="020B0604020202020204" pitchFamily="34" charset="0"/>
              </a:rPr>
              <a:t> TH.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+ PTH </a:t>
            </a:r>
            <a:r>
              <a:rPr lang="en-US" altLang="en-US" sz="2800" dirty="0" err="1">
                <a:latin typeface="Arial" panose="020B0604020202020204" pitchFamily="34" charset="0"/>
              </a:rPr>
              <a:t>cũng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nơi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nhiều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nguy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cơ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mất</a:t>
            </a:r>
            <a:r>
              <a:rPr lang="en-US" altLang="en-US" sz="2800" dirty="0">
                <a:latin typeface="Arial" panose="020B0604020202020204" pitchFamily="34" charset="0"/>
              </a:rPr>
              <a:t> an </a:t>
            </a:r>
            <a:r>
              <a:rPr lang="en-US" altLang="en-US" sz="2800" dirty="0" err="1">
                <a:latin typeface="Arial" panose="020B0604020202020204" pitchFamily="34" charset="0"/>
              </a:rPr>
              <a:t>toàn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cho</a:t>
            </a:r>
            <a:r>
              <a:rPr lang="en-US" altLang="en-US" sz="2800" dirty="0">
                <a:latin typeface="Arial" panose="020B0604020202020204" pitchFamily="34" charset="0"/>
              </a:rPr>
              <a:t> GV </a:t>
            </a:r>
            <a:r>
              <a:rPr lang="en-US" altLang="en-US" sz="2800" dirty="0" err="1">
                <a:latin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</a:rPr>
              <a:t> HS </a:t>
            </a:r>
            <a:r>
              <a:rPr lang="en-US" altLang="en-US" sz="2800" dirty="0" err="1">
                <a:latin typeface="Arial" panose="020B0604020202020204" pitchFamily="34" charset="0"/>
              </a:rPr>
              <a:t>vì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chứa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nhiều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thiết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bị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dụng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cụ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mẫu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vật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hóa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chất</a:t>
            </a:r>
            <a:r>
              <a:rPr lang="en-US" altLang="en-US" sz="2800" dirty="0">
                <a:latin typeface="Arial" panose="020B0604020202020204" pitchFamily="34" charset="0"/>
              </a:rPr>
              <a:t>...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+ </a:t>
            </a:r>
            <a:r>
              <a:rPr lang="en-US" altLang="en-US" sz="2800" dirty="0" err="1">
                <a:latin typeface="Arial" panose="020B0604020202020204" pitchFamily="34" charset="0"/>
              </a:rPr>
              <a:t>Để</a:t>
            </a:r>
            <a:r>
              <a:rPr lang="en-US" altLang="en-US" sz="2800" dirty="0">
                <a:latin typeface="Arial" panose="020B0604020202020204" pitchFamily="34" charset="0"/>
              </a:rPr>
              <a:t> an </a:t>
            </a:r>
            <a:r>
              <a:rPr lang="en-US" altLang="en-US" sz="2800" dirty="0" err="1">
                <a:latin typeface="Arial" panose="020B0604020202020204" pitchFamily="34" charset="0"/>
              </a:rPr>
              <a:t>toàn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tuyệt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đối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khi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học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phòng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vi-VN" altLang="en-US" sz="2800" dirty="0"/>
              <a:t>thực hàn</a:t>
            </a:r>
            <a:r>
              <a:rPr lang="en-US" altLang="en-US" sz="2800" dirty="0">
                <a:latin typeface="Arial" panose="020B0604020202020204" pitchFamily="34" charset="0"/>
              </a:rPr>
              <a:t>h, </a:t>
            </a:r>
            <a:r>
              <a:rPr lang="en-US" altLang="en-US" sz="2800" dirty="0" err="1">
                <a:latin typeface="Arial" panose="020B0604020202020204" pitchFamily="34" charset="0"/>
              </a:rPr>
              <a:t>cần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tuân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thủ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đúng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đầy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đủ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những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nội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quy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quy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định</a:t>
            </a:r>
            <a:r>
              <a:rPr lang="en-US" altLang="en-US" sz="2800" dirty="0">
                <a:latin typeface="Arial" panose="020B0604020202020204" pitchFamily="34" charset="0"/>
              </a:rPr>
              <a:t> an </a:t>
            </a:r>
            <a:r>
              <a:rPr lang="en-US" altLang="en-US" sz="2800" dirty="0" err="1">
                <a:latin typeface="Arial" panose="020B0604020202020204" pitchFamily="34" charset="0"/>
              </a:rPr>
              <a:t>toàn</a:t>
            </a:r>
            <a:r>
              <a:rPr lang="en-US" altLang="en-US" sz="2800" dirty="0">
                <a:latin typeface="Arial" panose="020B0604020202020204" pitchFamily="34" charset="0"/>
              </a:rPr>
              <a:t> PTH.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14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44796-2C4C-4268-894F-68CADC56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62" y="413266"/>
            <a:ext cx="10221038" cy="2973572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vi-VN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thích.</a:t>
            </a:r>
            <a:br>
              <a:rPr kumimoji="0" lang="vi-VN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vi-VN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vi-V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_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A00A93-4839-48D1-A3C2-B9CFF6E444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312385"/>
              </p:ext>
            </p:extLst>
          </p:nvPr>
        </p:nvGraphicFramePr>
        <p:xfrm>
          <a:off x="925034" y="3756170"/>
          <a:ext cx="7878724" cy="2688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8940">
                  <a:extLst>
                    <a:ext uri="{9D8B030D-6E8A-4147-A177-3AD203B41FA5}">
                      <a16:colId xmlns:a16="http://schemas.microsoft.com/office/drawing/2014/main" val="361165555"/>
                    </a:ext>
                  </a:extLst>
                </a:gridCol>
                <a:gridCol w="3939784">
                  <a:extLst>
                    <a:ext uri="{9D8B030D-6E8A-4147-A177-3AD203B41FA5}">
                      <a16:colId xmlns:a16="http://schemas.microsoft.com/office/drawing/2014/main" val="974027667"/>
                    </a:ext>
                  </a:extLst>
                </a:gridCol>
              </a:tblGrid>
              <a:tr h="453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</a:rPr>
                        <a:t>Phải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làm.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</a:rPr>
                        <a:t>Không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được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làm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vi-VN" sz="1800" dirty="0"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6870109"/>
                  </a:ext>
                </a:extLst>
              </a:tr>
              <a:tr h="4470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774160"/>
                  </a:ext>
                </a:extLst>
              </a:tr>
              <a:tr h="4470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178"/>
                  </a:ext>
                </a:extLst>
              </a:tr>
              <a:tr h="4470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8975809"/>
                  </a:ext>
                </a:extLst>
              </a:tr>
              <a:tr h="4470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7779609"/>
                  </a:ext>
                </a:extLst>
              </a:tr>
              <a:tr h="4470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9271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65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6B7F4A-221F-4660-9BA3-6D0EAA429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5" y="223284"/>
            <a:ext cx="9356651" cy="6634715"/>
          </a:xfrm>
        </p:spPr>
      </p:pic>
    </p:spTree>
    <p:extLst>
      <p:ext uri="{BB962C8B-B14F-4D97-AF65-F5344CB8AC3E}">
        <p14:creationId xmlns:p14="http://schemas.microsoft.com/office/powerpoint/2010/main" val="207443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08C1D-79C4-4447-BC1C-17178D08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1. Quy định an toàn khi học trong phòng thực hành: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EE5A79-9FFA-4B3B-8305-1A0A070DE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1360966"/>
            <a:ext cx="9452344" cy="5422605"/>
          </a:xfrm>
        </p:spPr>
      </p:pic>
    </p:spTree>
    <p:extLst>
      <p:ext uri="{BB962C8B-B14F-4D97-AF65-F5344CB8AC3E}">
        <p14:creationId xmlns:p14="http://schemas.microsoft.com/office/powerpoint/2010/main" val="39340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9E35-7317-4112-BDCA-67545B96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0874"/>
            <a:ext cx="8596668" cy="1180214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FF0000"/>
                </a:solidFill>
              </a:rPr>
              <a:t>1. Quy định an toàn khi học trong phòng thực hành: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1A5311-6A21-41A2-9AFC-944952244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1786270"/>
            <a:ext cx="9526772" cy="4720856"/>
          </a:xfrm>
        </p:spPr>
      </p:pic>
    </p:spTree>
    <p:extLst>
      <p:ext uri="{BB962C8B-B14F-4D97-AF65-F5344CB8AC3E}">
        <p14:creationId xmlns:p14="http://schemas.microsoft.com/office/powerpoint/2010/main" val="23643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415</TotalTime>
  <Words>973</Words>
  <Application>Microsoft Office PowerPoint</Application>
  <PresentationFormat>Widescreen</PresentationFormat>
  <Paragraphs>110</Paragraphs>
  <Slides>38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Tahoma</vt:lpstr>
      <vt:lpstr>Times New Roman</vt:lpstr>
      <vt:lpstr>Trebuchet MS</vt:lpstr>
      <vt:lpstr>Verdana</vt:lpstr>
      <vt:lpstr>Wingdings</vt:lpstr>
      <vt:lpstr>Wingdings 3</vt:lpstr>
      <vt:lpstr>Facet</vt:lpstr>
      <vt:lpstr>Tiết 4 + 5+6+7 </vt:lpstr>
      <vt:lpstr>1. Quy định an toàn khi học                         trong phòng thực hành:  </vt:lpstr>
      <vt:lpstr>PowerPoint Presentation</vt:lpstr>
      <vt:lpstr>PowerPoint Presentation</vt:lpstr>
      <vt:lpstr>Đáp án:</vt:lpstr>
      <vt:lpstr>-Tìm hiểu những hoạt động học sinh phải làm trong phòng thí nghiệm? Giải thích. -Tìm hiểu những hoạt động học sinh không được phép làm trong phòng thí nghiệm? Giải thích. _Các nhóm bắt đầu thảo luận nhóm điền vào bảng thông tin sau: </vt:lpstr>
      <vt:lpstr>PowerPoint Presentation</vt:lpstr>
      <vt:lpstr>1. Quy định an toàn khi học trong phòng thực hành:</vt:lpstr>
      <vt:lpstr>1. Quy định an toàn khi học trong phòng thực hành:</vt:lpstr>
      <vt:lpstr>2.Kí hiệu cảnh báo trong phòng thực hành: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2.Kí hiệu cảnh báo trong phòng thực hành: </vt:lpstr>
      <vt:lpstr>Vận dụng</vt:lpstr>
      <vt:lpstr>3.Giới thiệu một số dụng cụ đo:</vt:lpstr>
      <vt:lpstr>PowerPoint Presentation</vt:lpstr>
      <vt:lpstr>PowerPoint Presentation</vt:lpstr>
      <vt:lpstr>PowerPoint Presentation</vt:lpstr>
      <vt:lpstr>-Trình bày cách sử dụng cốc chia độ để đo thể tích chất lỏng:</vt:lpstr>
      <vt:lpstr>3. GIỚI THIỆU MỘT SỐ DỤNG CỤ ĐO</vt:lpstr>
      <vt:lpstr>PowerPoint Presentation</vt:lpstr>
      <vt:lpstr>PowerPoint Presentation</vt:lpstr>
      <vt:lpstr>3.Giới thiệu một số dụng cụ đo:</vt:lpstr>
      <vt:lpstr>3. GIỚI THIỆU MỘT SỐ DỤNG CỤ ĐO</vt:lpstr>
      <vt:lpstr>3. GIỚI THIỆU MỘT SỐ DỤNG CỤ ĐO</vt:lpstr>
      <vt:lpstr>3. GIỚI THIỆU MỘT SỐ DỤNG CỤ ĐO</vt:lpstr>
      <vt:lpstr>3. GIỚI THIỆU MỘT SỐ DỤNG CỤ ĐO</vt:lpstr>
      <vt:lpstr>4. Kính lúp và kính hiển vi quang học:</vt:lpstr>
      <vt:lpstr>PowerPoint Presentation</vt:lpstr>
      <vt:lpstr>a.Tìm hiểu cấu tạo và cách sử dụng kính lúp:            </vt:lpstr>
      <vt:lpstr>b. Tìm hiểu về kính hiển vi quang học:  Cấu tạo:</vt:lpstr>
      <vt:lpstr>b. Tìm hiểu về kính hiển vi quang học:    Cấu tạo: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 </dc:title>
  <dc:creator>Admin</dc:creator>
  <cp:lastModifiedBy>ATAN_2021</cp:lastModifiedBy>
  <cp:revision>19</cp:revision>
  <dcterms:created xsi:type="dcterms:W3CDTF">2021-08-25T11:33:31Z</dcterms:created>
  <dcterms:modified xsi:type="dcterms:W3CDTF">2022-11-20T08:24:11Z</dcterms:modified>
</cp:coreProperties>
</file>